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4"/>
  </p:sldMasterIdLst>
  <p:notesMasterIdLst>
    <p:notesMasterId r:id="rId37"/>
  </p:notesMasterIdLst>
  <p:handoutMasterIdLst>
    <p:handoutMasterId r:id="rId38"/>
  </p:handoutMasterIdLst>
  <p:sldIdLst>
    <p:sldId id="256" r:id="rId5"/>
    <p:sldId id="430" r:id="rId6"/>
    <p:sldId id="400" r:id="rId7"/>
    <p:sldId id="264" r:id="rId8"/>
    <p:sldId id="325" r:id="rId9"/>
    <p:sldId id="406" r:id="rId10"/>
    <p:sldId id="447" r:id="rId11"/>
    <p:sldId id="439" r:id="rId12"/>
    <p:sldId id="453" r:id="rId13"/>
    <p:sldId id="452" r:id="rId14"/>
    <p:sldId id="448" r:id="rId15"/>
    <p:sldId id="431" r:id="rId16"/>
    <p:sldId id="454" r:id="rId17"/>
    <p:sldId id="411" r:id="rId18"/>
    <p:sldId id="449" r:id="rId19"/>
    <p:sldId id="450" r:id="rId20"/>
    <p:sldId id="451" r:id="rId21"/>
    <p:sldId id="455" r:id="rId22"/>
    <p:sldId id="412" r:id="rId23"/>
    <p:sldId id="415" r:id="rId24"/>
    <p:sldId id="426" r:id="rId25"/>
    <p:sldId id="436" r:id="rId26"/>
    <p:sldId id="392" r:id="rId27"/>
    <p:sldId id="456" r:id="rId28"/>
    <p:sldId id="457" r:id="rId29"/>
    <p:sldId id="458" r:id="rId30"/>
    <p:sldId id="460" r:id="rId31"/>
    <p:sldId id="461" r:id="rId32"/>
    <p:sldId id="462" r:id="rId33"/>
    <p:sldId id="405" r:id="rId34"/>
    <p:sldId id="438" r:id="rId35"/>
    <p:sldId id="422"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20215F-9438-AA63-AA25-7FF24A1FA24D}" name="Oddi, Gayle" initials="OG" userId="S::OddiG@delcohsa.org::de8db6d3-8959-43d3-89a7-a63574e43bd4" providerId="AD"/>
  <p188:author id="{CA9E9FDD-1AF4-D835-5FA2-B5F8B59593C7}" name="Dreitlein, Janet M" initials="DM" userId="S::dreitleinj@delcohsa.org::cab73a6d-105e-422b-85fa-5b06a6d0a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CC00"/>
    <a:srgbClr val="CC66FF"/>
    <a:srgbClr val="FF5050"/>
    <a:srgbClr val="FF66FF"/>
    <a:srgbClr val="66FFFF"/>
    <a:srgbClr val="FF3300"/>
    <a:srgbClr val="000066"/>
    <a:srgbClr val="B95AE4"/>
    <a:srgbClr val="3E8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9CDD6-ED92-4206-BC6E-AD222C8F9584}" v="24" dt="2025-07-15T14:09:07.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2" d="100"/>
          <a:sy n="112" d="100"/>
        </p:scale>
        <p:origin x="51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5A834-03A9-465D-A020-F50C5C145F1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388CB11-2261-4A95-9C19-7909C20813DD}">
      <dgm:prSet custT="1"/>
      <dgm:spPr/>
      <dgm:t>
        <a:bodyPr/>
        <a:lstStyle/>
        <a:p>
          <a:r>
            <a:rPr lang="en-US" sz="1400" dirty="0">
              <a:solidFill>
                <a:schemeClr val="tx1"/>
              </a:solidFill>
            </a:rPr>
            <a:t>Enhanced partnership with the County Criminal/Juvenile Justice System in an effort to prioritize treatment and reduce incarceration/detention.</a:t>
          </a:r>
        </a:p>
      </dgm:t>
    </dgm:pt>
    <dgm:pt modelId="{8E3BF564-58BD-4A00-BCD5-FC7739046175}" type="parTrans" cxnId="{892F91F3-8287-47CA-8882-EEA71448EDA2}">
      <dgm:prSet/>
      <dgm:spPr/>
      <dgm:t>
        <a:bodyPr/>
        <a:lstStyle/>
        <a:p>
          <a:endParaRPr lang="en-US"/>
        </a:p>
      </dgm:t>
    </dgm:pt>
    <dgm:pt modelId="{74451853-961D-4C9E-B669-1FCF5ED8163F}" type="sibTrans" cxnId="{892F91F3-8287-47CA-8882-EEA71448EDA2}">
      <dgm:prSet/>
      <dgm:spPr/>
      <dgm:t>
        <a:bodyPr/>
        <a:lstStyle/>
        <a:p>
          <a:endParaRPr lang="en-US"/>
        </a:p>
      </dgm:t>
    </dgm:pt>
    <dgm:pt modelId="{A0781CB5-B848-44DD-868D-B02FDCE34B0E}">
      <dgm:prSet custT="1"/>
      <dgm:spPr/>
      <dgm:t>
        <a:bodyPr/>
        <a:lstStyle/>
        <a:p>
          <a:r>
            <a:rPr lang="en-US" sz="1400">
              <a:solidFill>
                <a:schemeClr val="tx1"/>
              </a:solidFill>
            </a:rPr>
            <a:t>Partnered with community organizations to ensure County residents have equitable access to key programs and address barriers to services.</a:t>
          </a:r>
        </a:p>
      </dgm:t>
    </dgm:pt>
    <dgm:pt modelId="{B42D45E0-DA7C-4029-94D8-468DAC386AE1}" type="parTrans" cxnId="{C1F0AFA0-81FD-4094-8192-4BEF15597EFD}">
      <dgm:prSet/>
      <dgm:spPr/>
      <dgm:t>
        <a:bodyPr/>
        <a:lstStyle/>
        <a:p>
          <a:endParaRPr lang="en-US"/>
        </a:p>
      </dgm:t>
    </dgm:pt>
    <dgm:pt modelId="{415B0819-92DF-438B-841D-90A9290ACD77}" type="sibTrans" cxnId="{C1F0AFA0-81FD-4094-8192-4BEF15597EFD}">
      <dgm:prSet/>
      <dgm:spPr/>
      <dgm:t>
        <a:bodyPr/>
        <a:lstStyle/>
        <a:p>
          <a:endParaRPr lang="en-US"/>
        </a:p>
      </dgm:t>
    </dgm:pt>
    <dgm:pt modelId="{0B0DF28B-83AB-4512-90A9-2D8A1BF512BC}">
      <dgm:prSet custT="1"/>
      <dgm:spPr/>
      <dgm:t>
        <a:bodyPr/>
        <a:lstStyle/>
        <a:p>
          <a:r>
            <a:rPr lang="en-US" sz="1400">
              <a:solidFill>
                <a:schemeClr val="tx1"/>
              </a:solidFill>
            </a:rPr>
            <a:t>Continued Healthy Kids/Healthy Schools Initiative in conjunction with the District Attorney’s Office.</a:t>
          </a:r>
        </a:p>
      </dgm:t>
    </dgm:pt>
    <dgm:pt modelId="{BC7B204F-ADE5-4AB8-AD6B-B8ADED96FDA6}" type="parTrans" cxnId="{09CCF96F-5B60-49C1-AC96-7BF62C937C95}">
      <dgm:prSet/>
      <dgm:spPr/>
      <dgm:t>
        <a:bodyPr/>
        <a:lstStyle/>
        <a:p>
          <a:endParaRPr lang="en-US"/>
        </a:p>
      </dgm:t>
    </dgm:pt>
    <dgm:pt modelId="{1532C5C0-1C91-4FDF-85DD-8A144F2D0923}" type="sibTrans" cxnId="{09CCF96F-5B60-49C1-AC96-7BF62C937C95}">
      <dgm:prSet/>
      <dgm:spPr/>
      <dgm:t>
        <a:bodyPr/>
        <a:lstStyle/>
        <a:p>
          <a:endParaRPr lang="en-US"/>
        </a:p>
      </dgm:t>
    </dgm:pt>
    <dgm:pt modelId="{D8D7E730-076B-4476-A6B5-C966DAE4D8F1}">
      <dgm:prSet custT="1"/>
      <dgm:spPr/>
      <dgm:t>
        <a:bodyPr/>
        <a:lstStyle/>
        <a:p>
          <a:r>
            <a:rPr lang="en-US" sz="1400">
              <a:solidFill>
                <a:schemeClr val="tx1"/>
              </a:solidFill>
            </a:rPr>
            <a:t>Distributed and posted service maps for all Human Services Programs.</a:t>
          </a:r>
        </a:p>
      </dgm:t>
    </dgm:pt>
    <dgm:pt modelId="{E9997996-2063-4F88-AB47-10CA252B84D5}" type="parTrans" cxnId="{827D1D61-5FF5-4617-A35D-7A8D8913D578}">
      <dgm:prSet/>
      <dgm:spPr/>
      <dgm:t>
        <a:bodyPr/>
        <a:lstStyle/>
        <a:p>
          <a:endParaRPr lang="en-US"/>
        </a:p>
      </dgm:t>
    </dgm:pt>
    <dgm:pt modelId="{7E273718-E36B-4B68-BD34-C6BE6C07A9B7}" type="sibTrans" cxnId="{827D1D61-5FF5-4617-A35D-7A8D8913D578}">
      <dgm:prSet/>
      <dgm:spPr/>
      <dgm:t>
        <a:bodyPr/>
        <a:lstStyle/>
        <a:p>
          <a:endParaRPr lang="en-US"/>
        </a:p>
      </dgm:t>
    </dgm:pt>
    <dgm:pt modelId="{63D04093-4F9A-4151-AEB1-E43C89910F77}">
      <dgm:prSet custT="1"/>
      <dgm:spPr/>
      <dgm:t>
        <a:bodyPr/>
        <a:lstStyle/>
        <a:p>
          <a:r>
            <a:rPr lang="en-US" sz="1400" dirty="0">
              <a:solidFill>
                <a:schemeClr val="tx1"/>
              </a:solidFill>
            </a:rPr>
            <a:t>Our No Wrong Door activities has increased access to social determinants of health.</a:t>
          </a:r>
        </a:p>
      </dgm:t>
    </dgm:pt>
    <dgm:pt modelId="{115E6F3B-30C7-429D-8B7F-08BF7848B68D}" type="parTrans" cxnId="{02065038-4915-4D3F-B32F-1DECFD39F145}">
      <dgm:prSet/>
      <dgm:spPr/>
      <dgm:t>
        <a:bodyPr/>
        <a:lstStyle/>
        <a:p>
          <a:endParaRPr lang="en-US"/>
        </a:p>
      </dgm:t>
    </dgm:pt>
    <dgm:pt modelId="{B348E2A9-5605-4809-8B8E-A854346DDFF5}" type="sibTrans" cxnId="{02065038-4915-4D3F-B32F-1DECFD39F145}">
      <dgm:prSet/>
      <dgm:spPr/>
      <dgm:t>
        <a:bodyPr/>
        <a:lstStyle/>
        <a:p>
          <a:endParaRPr lang="en-US"/>
        </a:p>
      </dgm:t>
    </dgm:pt>
    <dgm:pt modelId="{2F23EFF2-5811-47A3-B9DB-94C297D6F6F2}">
      <dgm:prSet custT="1"/>
      <dgm:spPr/>
      <dgm:t>
        <a:bodyPr/>
        <a:lstStyle/>
        <a:p>
          <a:r>
            <a:rPr lang="en-US" sz="1400" dirty="0">
              <a:solidFill>
                <a:schemeClr val="tx1"/>
              </a:solidFill>
            </a:rPr>
            <a:t>Collaborate with executive leadership and quality teams to develop the 1st annual Department of Human Services integrated quality improvement workplan and annual evaluation. </a:t>
          </a:r>
        </a:p>
      </dgm:t>
    </dgm:pt>
    <dgm:pt modelId="{FE2E2D13-E2F4-40BC-82EC-12F10B4F5F07}" type="parTrans" cxnId="{B6023BAA-87BA-42B0-BEF9-679FCA6E7191}">
      <dgm:prSet/>
      <dgm:spPr/>
      <dgm:t>
        <a:bodyPr/>
        <a:lstStyle/>
        <a:p>
          <a:endParaRPr lang="en-US"/>
        </a:p>
      </dgm:t>
    </dgm:pt>
    <dgm:pt modelId="{4B12B93F-FC38-4BC6-85BC-357CB76DB16C}" type="sibTrans" cxnId="{B6023BAA-87BA-42B0-BEF9-679FCA6E7191}">
      <dgm:prSet/>
      <dgm:spPr/>
      <dgm:t>
        <a:bodyPr/>
        <a:lstStyle/>
        <a:p>
          <a:endParaRPr lang="en-US"/>
        </a:p>
      </dgm:t>
    </dgm:pt>
    <dgm:pt modelId="{B06019EE-3477-4B4C-B398-7F4DF567683A}" type="pres">
      <dgm:prSet presAssocID="{2175A834-03A9-465D-A020-F50C5C145F16}" presName="linear" presStyleCnt="0">
        <dgm:presLayoutVars>
          <dgm:animLvl val="lvl"/>
          <dgm:resizeHandles val="exact"/>
        </dgm:presLayoutVars>
      </dgm:prSet>
      <dgm:spPr/>
    </dgm:pt>
    <dgm:pt modelId="{33007B02-9EC0-43A7-8DE9-85263F682192}" type="pres">
      <dgm:prSet presAssocID="{2F23EFF2-5811-47A3-B9DB-94C297D6F6F2}" presName="parentText" presStyleLbl="node1" presStyleIdx="0" presStyleCnt="6" custScaleY="202942">
        <dgm:presLayoutVars>
          <dgm:chMax val="0"/>
          <dgm:bulletEnabled val="1"/>
        </dgm:presLayoutVars>
      </dgm:prSet>
      <dgm:spPr/>
    </dgm:pt>
    <dgm:pt modelId="{618D9230-130B-449D-9410-F7158C9CB580}" type="pres">
      <dgm:prSet presAssocID="{4B12B93F-FC38-4BC6-85BC-357CB76DB16C}" presName="spacer" presStyleCnt="0"/>
      <dgm:spPr/>
    </dgm:pt>
    <dgm:pt modelId="{E74EE18C-E4C2-40B3-808D-645F60D7E4F7}" type="pres">
      <dgm:prSet presAssocID="{9388CB11-2261-4A95-9C19-7909C20813DD}" presName="parentText" presStyleLbl="node1" presStyleIdx="1" presStyleCnt="6">
        <dgm:presLayoutVars>
          <dgm:chMax val="0"/>
          <dgm:bulletEnabled val="1"/>
        </dgm:presLayoutVars>
      </dgm:prSet>
      <dgm:spPr/>
    </dgm:pt>
    <dgm:pt modelId="{E0427983-4167-4BBE-B857-40131DEB9128}" type="pres">
      <dgm:prSet presAssocID="{74451853-961D-4C9E-B669-1FCF5ED8163F}" presName="spacer" presStyleCnt="0"/>
      <dgm:spPr/>
    </dgm:pt>
    <dgm:pt modelId="{642542BF-BD8C-4886-832E-FE68BE6A8B07}" type="pres">
      <dgm:prSet presAssocID="{A0781CB5-B848-44DD-868D-B02FDCE34B0E}" presName="parentText" presStyleLbl="node1" presStyleIdx="2" presStyleCnt="6">
        <dgm:presLayoutVars>
          <dgm:chMax val="0"/>
          <dgm:bulletEnabled val="1"/>
        </dgm:presLayoutVars>
      </dgm:prSet>
      <dgm:spPr/>
    </dgm:pt>
    <dgm:pt modelId="{20801DEF-6295-447B-AD51-D8059585F13F}" type="pres">
      <dgm:prSet presAssocID="{415B0819-92DF-438B-841D-90A9290ACD77}" presName="spacer" presStyleCnt="0"/>
      <dgm:spPr/>
    </dgm:pt>
    <dgm:pt modelId="{FDEA31D6-7B84-4630-B7EA-2AA6DF0BD833}" type="pres">
      <dgm:prSet presAssocID="{0B0DF28B-83AB-4512-90A9-2D8A1BF512BC}" presName="parentText" presStyleLbl="node1" presStyleIdx="3" presStyleCnt="6">
        <dgm:presLayoutVars>
          <dgm:chMax val="0"/>
          <dgm:bulletEnabled val="1"/>
        </dgm:presLayoutVars>
      </dgm:prSet>
      <dgm:spPr/>
    </dgm:pt>
    <dgm:pt modelId="{7B7226E7-5427-418B-A441-611549E52FB2}" type="pres">
      <dgm:prSet presAssocID="{1532C5C0-1C91-4FDF-85DD-8A144F2D0923}" presName="spacer" presStyleCnt="0"/>
      <dgm:spPr/>
    </dgm:pt>
    <dgm:pt modelId="{0B7B2AC7-712D-4740-B7E1-24BC60887509}" type="pres">
      <dgm:prSet presAssocID="{D8D7E730-076B-4476-A6B5-C966DAE4D8F1}" presName="parentText" presStyleLbl="node1" presStyleIdx="4" presStyleCnt="6">
        <dgm:presLayoutVars>
          <dgm:chMax val="0"/>
          <dgm:bulletEnabled val="1"/>
        </dgm:presLayoutVars>
      </dgm:prSet>
      <dgm:spPr/>
    </dgm:pt>
    <dgm:pt modelId="{3CCE61B5-1FA0-4B0F-AB47-8DAAEFEF761A}" type="pres">
      <dgm:prSet presAssocID="{7E273718-E36B-4B68-BD34-C6BE6C07A9B7}" presName="spacer" presStyleCnt="0"/>
      <dgm:spPr/>
    </dgm:pt>
    <dgm:pt modelId="{C7EF0FD4-A879-4028-9421-DF65230EF700}" type="pres">
      <dgm:prSet presAssocID="{63D04093-4F9A-4151-AEB1-E43C89910F77}" presName="parentText" presStyleLbl="node1" presStyleIdx="5" presStyleCnt="6" custScaleY="172046" custLinFactY="12676" custLinFactNeighborY="100000">
        <dgm:presLayoutVars>
          <dgm:chMax val="0"/>
          <dgm:bulletEnabled val="1"/>
        </dgm:presLayoutVars>
      </dgm:prSet>
      <dgm:spPr/>
    </dgm:pt>
  </dgm:ptLst>
  <dgm:cxnLst>
    <dgm:cxn modelId="{A0B4850C-EF5C-4D8B-BBB7-CBCE20393563}" type="presOf" srcId="{63D04093-4F9A-4151-AEB1-E43C89910F77}" destId="{C7EF0FD4-A879-4028-9421-DF65230EF700}" srcOrd="0" destOrd="0" presId="urn:microsoft.com/office/officeart/2005/8/layout/vList2"/>
    <dgm:cxn modelId="{59BE1D38-D2DA-4A69-95CF-A6A787BB5489}" type="presOf" srcId="{D8D7E730-076B-4476-A6B5-C966DAE4D8F1}" destId="{0B7B2AC7-712D-4740-B7E1-24BC60887509}" srcOrd="0" destOrd="0" presId="urn:microsoft.com/office/officeart/2005/8/layout/vList2"/>
    <dgm:cxn modelId="{02065038-4915-4D3F-B32F-1DECFD39F145}" srcId="{2175A834-03A9-465D-A020-F50C5C145F16}" destId="{63D04093-4F9A-4151-AEB1-E43C89910F77}" srcOrd="5" destOrd="0" parTransId="{115E6F3B-30C7-429D-8B7F-08BF7848B68D}" sibTransId="{B348E2A9-5605-4809-8B8E-A854346DDFF5}"/>
    <dgm:cxn modelId="{22FCE33B-80E1-40A6-8B2F-F47A98CBB2B7}" type="presOf" srcId="{9388CB11-2261-4A95-9C19-7909C20813DD}" destId="{E74EE18C-E4C2-40B3-808D-645F60D7E4F7}" srcOrd="0" destOrd="0" presId="urn:microsoft.com/office/officeart/2005/8/layout/vList2"/>
    <dgm:cxn modelId="{827D1D61-5FF5-4617-A35D-7A8D8913D578}" srcId="{2175A834-03A9-465D-A020-F50C5C145F16}" destId="{D8D7E730-076B-4476-A6B5-C966DAE4D8F1}" srcOrd="4" destOrd="0" parTransId="{E9997996-2063-4F88-AB47-10CA252B84D5}" sibTransId="{7E273718-E36B-4B68-BD34-C6BE6C07A9B7}"/>
    <dgm:cxn modelId="{09CCF96F-5B60-49C1-AC96-7BF62C937C95}" srcId="{2175A834-03A9-465D-A020-F50C5C145F16}" destId="{0B0DF28B-83AB-4512-90A9-2D8A1BF512BC}" srcOrd="3" destOrd="0" parTransId="{BC7B204F-ADE5-4AB8-AD6B-B8ADED96FDA6}" sibTransId="{1532C5C0-1C91-4FDF-85DD-8A144F2D0923}"/>
    <dgm:cxn modelId="{53D15B52-F460-43A5-98DA-8AE15CC0392F}" type="presOf" srcId="{A0781CB5-B848-44DD-868D-B02FDCE34B0E}" destId="{642542BF-BD8C-4886-832E-FE68BE6A8B07}" srcOrd="0" destOrd="0" presId="urn:microsoft.com/office/officeart/2005/8/layout/vList2"/>
    <dgm:cxn modelId="{38889054-9556-4A72-822C-909C49861FFF}" type="presOf" srcId="{2175A834-03A9-465D-A020-F50C5C145F16}" destId="{B06019EE-3477-4B4C-B398-7F4DF567683A}" srcOrd="0" destOrd="0" presId="urn:microsoft.com/office/officeart/2005/8/layout/vList2"/>
    <dgm:cxn modelId="{C1F0AFA0-81FD-4094-8192-4BEF15597EFD}" srcId="{2175A834-03A9-465D-A020-F50C5C145F16}" destId="{A0781CB5-B848-44DD-868D-B02FDCE34B0E}" srcOrd="2" destOrd="0" parTransId="{B42D45E0-DA7C-4029-94D8-468DAC386AE1}" sibTransId="{415B0819-92DF-438B-841D-90A9290ACD77}"/>
    <dgm:cxn modelId="{B6023BAA-87BA-42B0-BEF9-679FCA6E7191}" srcId="{2175A834-03A9-465D-A020-F50C5C145F16}" destId="{2F23EFF2-5811-47A3-B9DB-94C297D6F6F2}" srcOrd="0" destOrd="0" parTransId="{FE2E2D13-E2F4-40BC-82EC-12F10B4F5F07}" sibTransId="{4B12B93F-FC38-4BC6-85BC-357CB76DB16C}"/>
    <dgm:cxn modelId="{A628F1DA-AC59-4EA0-B64E-A4A92D54F74A}" type="presOf" srcId="{2F23EFF2-5811-47A3-B9DB-94C297D6F6F2}" destId="{33007B02-9EC0-43A7-8DE9-85263F682192}" srcOrd="0" destOrd="0" presId="urn:microsoft.com/office/officeart/2005/8/layout/vList2"/>
    <dgm:cxn modelId="{A29D5EDE-5E5E-4C0F-89F9-5246B7913004}" type="presOf" srcId="{0B0DF28B-83AB-4512-90A9-2D8A1BF512BC}" destId="{FDEA31D6-7B84-4630-B7EA-2AA6DF0BD833}" srcOrd="0" destOrd="0" presId="urn:microsoft.com/office/officeart/2005/8/layout/vList2"/>
    <dgm:cxn modelId="{892F91F3-8287-47CA-8882-EEA71448EDA2}" srcId="{2175A834-03A9-465D-A020-F50C5C145F16}" destId="{9388CB11-2261-4A95-9C19-7909C20813DD}" srcOrd="1" destOrd="0" parTransId="{8E3BF564-58BD-4A00-BCD5-FC7739046175}" sibTransId="{74451853-961D-4C9E-B669-1FCF5ED8163F}"/>
    <dgm:cxn modelId="{C56AA19C-6223-42C1-8A85-8E7EA682C182}" type="presParOf" srcId="{B06019EE-3477-4B4C-B398-7F4DF567683A}" destId="{33007B02-9EC0-43A7-8DE9-85263F682192}" srcOrd="0" destOrd="0" presId="urn:microsoft.com/office/officeart/2005/8/layout/vList2"/>
    <dgm:cxn modelId="{072416B5-6567-4B16-8E76-97C1FCC41525}" type="presParOf" srcId="{B06019EE-3477-4B4C-B398-7F4DF567683A}" destId="{618D9230-130B-449D-9410-F7158C9CB580}" srcOrd="1" destOrd="0" presId="urn:microsoft.com/office/officeart/2005/8/layout/vList2"/>
    <dgm:cxn modelId="{E7225D4D-859E-43F2-B6BE-261E4AB884E9}" type="presParOf" srcId="{B06019EE-3477-4B4C-B398-7F4DF567683A}" destId="{E74EE18C-E4C2-40B3-808D-645F60D7E4F7}" srcOrd="2" destOrd="0" presId="urn:microsoft.com/office/officeart/2005/8/layout/vList2"/>
    <dgm:cxn modelId="{2E3380F2-0E3E-406E-85BE-55C9C02038EB}" type="presParOf" srcId="{B06019EE-3477-4B4C-B398-7F4DF567683A}" destId="{E0427983-4167-4BBE-B857-40131DEB9128}" srcOrd="3" destOrd="0" presId="urn:microsoft.com/office/officeart/2005/8/layout/vList2"/>
    <dgm:cxn modelId="{D16C5B79-9CB2-4768-B7D3-3CBC23AE9C45}" type="presParOf" srcId="{B06019EE-3477-4B4C-B398-7F4DF567683A}" destId="{642542BF-BD8C-4886-832E-FE68BE6A8B07}" srcOrd="4" destOrd="0" presId="urn:microsoft.com/office/officeart/2005/8/layout/vList2"/>
    <dgm:cxn modelId="{61CCC979-DEAF-4291-BD53-DFB2C8FDA660}" type="presParOf" srcId="{B06019EE-3477-4B4C-B398-7F4DF567683A}" destId="{20801DEF-6295-447B-AD51-D8059585F13F}" srcOrd="5" destOrd="0" presId="urn:microsoft.com/office/officeart/2005/8/layout/vList2"/>
    <dgm:cxn modelId="{9315ABA2-EC5F-4D4E-86A8-7C51112054EC}" type="presParOf" srcId="{B06019EE-3477-4B4C-B398-7F4DF567683A}" destId="{FDEA31D6-7B84-4630-B7EA-2AA6DF0BD833}" srcOrd="6" destOrd="0" presId="urn:microsoft.com/office/officeart/2005/8/layout/vList2"/>
    <dgm:cxn modelId="{5FBF62D0-E90F-4A8C-8716-B4A3722B9E96}" type="presParOf" srcId="{B06019EE-3477-4B4C-B398-7F4DF567683A}" destId="{7B7226E7-5427-418B-A441-611549E52FB2}" srcOrd="7" destOrd="0" presId="urn:microsoft.com/office/officeart/2005/8/layout/vList2"/>
    <dgm:cxn modelId="{6D874191-71DC-4DB9-BEA8-43DDF746C97F}" type="presParOf" srcId="{B06019EE-3477-4B4C-B398-7F4DF567683A}" destId="{0B7B2AC7-712D-4740-B7E1-24BC60887509}" srcOrd="8" destOrd="0" presId="urn:microsoft.com/office/officeart/2005/8/layout/vList2"/>
    <dgm:cxn modelId="{C4AB8067-F444-4479-8A23-46C5F63E3674}" type="presParOf" srcId="{B06019EE-3477-4B4C-B398-7F4DF567683A}" destId="{3CCE61B5-1FA0-4B0F-AB47-8DAAEFEF761A}" srcOrd="9" destOrd="0" presId="urn:microsoft.com/office/officeart/2005/8/layout/vList2"/>
    <dgm:cxn modelId="{26C9C8D5-F6D2-4551-A00F-879142ADCB02}" type="presParOf" srcId="{B06019EE-3477-4B4C-B398-7F4DF567683A}" destId="{C7EF0FD4-A879-4028-9421-DF65230EF70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9D7D41-0211-4258-BC06-7A07712B297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183395F-B380-4FB5-9628-6EB22DB33127}">
      <dgm:prSet phldr="0"/>
      <dgm:spPr/>
      <dgm:t>
        <a:bodyPr/>
        <a:lstStyle/>
        <a:p>
          <a:pPr rtl="0"/>
          <a:r>
            <a:rPr lang="en-US" dirty="0"/>
            <a:t>Provide opportunities for individuals to connect with community partners in order to engage in meaningful day activities, supported and competitive employment, and community participant support</a:t>
          </a:r>
          <a:r>
            <a:rPr lang="en-US" dirty="0">
              <a:latin typeface="Calibri"/>
              <a:cs typeface="Calibri"/>
            </a:rPr>
            <a:t>.</a:t>
          </a:r>
        </a:p>
      </dgm:t>
    </dgm:pt>
    <dgm:pt modelId="{62A19368-1E8A-4590-BC0A-113A7AC009D9}" type="parTrans" cxnId="{0FC70FC4-0E2D-4370-9D43-63AAC9F79310}">
      <dgm:prSet/>
      <dgm:spPr/>
      <dgm:t>
        <a:bodyPr/>
        <a:lstStyle/>
        <a:p>
          <a:endParaRPr lang="en-US"/>
        </a:p>
      </dgm:t>
    </dgm:pt>
    <dgm:pt modelId="{BBABD124-A43D-4372-916D-10298FF8128D}" type="sibTrans" cxnId="{0FC70FC4-0E2D-4370-9D43-63AAC9F79310}">
      <dgm:prSet/>
      <dgm:spPr/>
      <dgm:t>
        <a:bodyPr/>
        <a:lstStyle/>
        <a:p>
          <a:endParaRPr lang="en-US"/>
        </a:p>
      </dgm:t>
    </dgm:pt>
    <dgm:pt modelId="{6CD926DE-8EE1-44D5-9DC6-E0CE14E9478A}">
      <dgm:prSet phldr="0"/>
      <dgm:spPr/>
      <dgm:t>
        <a:bodyPr/>
        <a:lstStyle/>
        <a:p>
          <a:r>
            <a:rPr lang="en-US" b="0" dirty="0"/>
            <a:t>Independent Monitoring for Quality review of individuals with disabilities reported no immediate health and safety/priority concerns. </a:t>
          </a:r>
          <a:endParaRPr lang="en-US" dirty="0">
            <a:latin typeface="Calibri"/>
            <a:cs typeface="Calibri"/>
          </a:endParaRPr>
        </a:p>
      </dgm:t>
    </dgm:pt>
    <dgm:pt modelId="{31527DB5-A115-42AC-BEDE-A7BD976C71F4}" type="parTrans" cxnId="{181223CA-6EA6-4639-8406-C437C5A3025E}">
      <dgm:prSet/>
      <dgm:spPr/>
      <dgm:t>
        <a:bodyPr/>
        <a:lstStyle/>
        <a:p>
          <a:endParaRPr lang="en-US"/>
        </a:p>
      </dgm:t>
    </dgm:pt>
    <dgm:pt modelId="{E9960D84-A445-4105-A7E5-74A90C4B79B4}" type="sibTrans" cxnId="{181223CA-6EA6-4639-8406-C437C5A3025E}">
      <dgm:prSet/>
      <dgm:spPr/>
      <dgm:t>
        <a:bodyPr/>
        <a:lstStyle/>
        <a:p>
          <a:endParaRPr lang="en-US"/>
        </a:p>
      </dgm:t>
    </dgm:pt>
    <dgm:pt modelId="{E449E9B3-952E-470E-8B0C-7875703545CD}">
      <dgm:prSet phldr="0"/>
      <dgm:spPr/>
      <dgm:t>
        <a:bodyPr/>
        <a:lstStyle/>
        <a:p>
          <a:r>
            <a:rPr lang="en-US">
              <a:latin typeface="Calibri"/>
              <a:cs typeface="Calibri"/>
            </a:rPr>
            <a:t> </a:t>
          </a:r>
          <a:r>
            <a:rPr lang="en-US" b="0"/>
            <a:t>Hosted a community provider fair to provide individuals and families with the opportunity to meet and connect with provider agencies for services. </a:t>
          </a:r>
          <a:endParaRPr lang="en-US" dirty="0">
            <a:latin typeface="Calibri"/>
            <a:cs typeface="Calibri"/>
          </a:endParaRPr>
        </a:p>
      </dgm:t>
    </dgm:pt>
    <dgm:pt modelId="{14B03270-271F-47ED-BE54-B965A03BD982}" type="parTrans" cxnId="{10579CBE-B152-4CF4-8126-85F4D3A37859}">
      <dgm:prSet/>
      <dgm:spPr/>
      <dgm:t>
        <a:bodyPr/>
        <a:lstStyle/>
        <a:p>
          <a:endParaRPr lang="en-US"/>
        </a:p>
      </dgm:t>
    </dgm:pt>
    <dgm:pt modelId="{7F395BB3-6B12-4DE1-ACF8-9A42A805BF4D}" type="sibTrans" cxnId="{10579CBE-B152-4CF4-8126-85F4D3A37859}">
      <dgm:prSet/>
      <dgm:spPr/>
      <dgm:t>
        <a:bodyPr/>
        <a:lstStyle/>
        <a:p>
          <a:endParaRPr lang="en-US"/>
        </a:p>
      </dgm:t>
    </dgm:pt>
    <dgm:pt modelId="{B19760BF-370D-4233-92DA-7D2CDC9B0C84}">
      <dgm:prSet phldr="0"/>
      <dgm:spPr/>
      <dgm:t>
        <a:bodyPr/>
        <a:lstStyle/>
        <a:p>
          <a:r>
            <a:rPr lang="en-US" b="0" dirty="0"/>
            <a:t>Successfully enrolling 10 participants in the housing voucher pilot program during the 24/25 fiscal year.</a:t>
          </a:r>
          <a:endParaRPr lang="en-US" dirty="0">
            <a:latin typeface="Calibri"/>
            <a:cs typeface="Calibri"/>
          </a:endParaRPr>
        </a:p>
      </dgm:t>
    </dgm:pt>
    <dgm:pt modelId="{1BB468B0-DA99-4B40-B472-CD4CD896A122}" type="parTrans" cxnId="{D92DB098-8713-4A83-AA87-19DC3E97ACCF}">
      <dgm:prSet/>
      <dgm:spPr/>
      <dgm:t>
        <a:bodyPr/>
        <a:lstStyle/>
        <a:p>
          <a:endParaRPr lang="en-US"/>
        </a:p>
      </dgm:t>
    </dgm:pt>
    <dgm:pt modelId="{1B3BBDE5-DF21-4BCD-B048-8F3B9518A7BD}" type="sibTrans" cxnId="{D92DB098-8713-4A83-AA87-19DC3E97ACCF}">
      <dgm:prSet/>
      <dgm:spPr/>
      <dgm:t>
        <a:bodyPr/>
        <a:lstStyle/>
        <a:p>
          <a:endParaRPr lang="en-US"/>
        </a:p>
      </dgm:t>
    </dgm:pt>
    <dgm:pt modelId="{7345E62B-6D00-41AC-9C3E-3D8F687ADD0F}" type="pres">
      <dgm:prSet presAssocID="{679D7D41-0211-4258-BC06-7A07712B297C}" presName="linear" presStyleCnt="0">
        <dgm:presLayoutVars>
          <dgm:animLvl val="lvl"/>
          <dgm:resizeHandles val="exact"/>
        </dgm:presLayoutVars>
      </dgm:prSet>
      <dgm:spPr/>
    </dgm:pt>
    <dgm:pt modelId="{437E1F03-1CDD-431E-B33E-E36A07EB554B}" type="pres">
      <dgm:prSet presAssocID="{9183395F-B380-4FB5-9628-6EB22DB33127}" presName="parentText" presStyleLbl="node1" presStyleIdx="0" presStyleCnt="4">
        <dgm:presLayoutVars>
          <dgm:chMax val="0"/>
          <dgm:bulletEnabled val="1"/>
        </dgm:presLayoutVars>
      </dgm:prSet>
      <dgm:spPr/>
    </dgm:pt>
    <dgm:pt modelId="{DDB1D08E-FCB3-4573-8834-39CEC9E4109D}" type="pres">
      <dgm:prSet presAssocID="{BBABD124-A43D-4372-916D-10298FF8128D}" presName="spacer" presStyleCnt="0"/>
      <dgm:spPr/>
    </dgm:pt>
    <dgm:pt modelId="{DBC5D086-30A8-4386-A760-BD6D0EE96838}" type="pres">
      <dgm:prSet presAssocID="{6CD926DE-8EE1-44D5-9DC6-E0CE14E9478A}" presName="parentText" presStyleLbl="node1" presStyleIdx="1" presStyleCnt="4">
        <dgm:presLayoutVars>
          <dgm:chMax val="0"/>
          <dgm:bulletEnabled val="1"/>
        </dgm:presLayoutVars>
      </dgm:prSet>
      <dgm:spPr/>
    </dgm:pt>
    <dgm:pt modelId="{8A4D871B-8F15-4E37-8599-6C8C4DE14796}" type="pres">
      <dgm:prSet presAssocID="{E9960D84-A445-4105-A7E5-74A90C4B79B4}" presName="spacer" presStyleCnt="0"/>
      <dgm:spPr/>
    </dgm:pt>
    <dgm:pt modelId="{14C743E2-75C0-42C7-A15F-2D5E40509D20}" type="pres">
      <dgm:prSet presAssocID="{E449E9B3-952E-470E-8B0C-7875703545CD}" presName="parentText" presStyleLbl="node1" presStyleIdx="2" presStyleCnt="4">
        <dgm:presLayoutVars>
          <dgm:chMax val="0"/>
          <dgm:bulletEnabled val="1"/>
        </dgm:presLayoutVars>
      </dgm:prSet>
      <dgm:spPr/>
    </dgm:pt>
    <dgm:pt modelId="{B1C02499-C2EA-455C-979B-B538F7A527C3}" type="pres">
      <dgm:prSet presAssocID="{7F395BB3-6B12-4DE1-ACF8-9A42A805BF4D}" presName="spacer" presStyleCnt="0"/>
      <dgm:spPr/>
    </dgm:pt>
    <dgm:pt modelId="{2D8465B4-D109-4138-AC48-75B3FD3A9D2B}" type="pres">
      <dgm:prSet presAssocID="{B19760BF-370D-4233-92DA-7D2CDC9B0C84}" presName="parentText" presStyleLbl="node1" presStyleIdx="3" presStyleCnt="4">
        <dgm:presLayoutVars>
          <dgm:chMax val="0"/>
          <dgm:bulletEnabled val="1"/>
        </dgm:presLayoutVars>
      </dgm:prSet>
      <dgm:spPr/>
    </dgm:pt>
  </dgm:ptLst>
  <dgm:cxnLst>
    <dgm:cxn modelId="{36559B34-7D42-4C89-B4E8-7F57629FBCB3}" type="presOf" srcId="{6CD926DE-8EE1-44D5-9DC6-E0CE14E9478A}" destId="{DBC5D086-30A8-4386-A760-BD6D0EE96838}" srcOrd="0" destOrd="0" presId="urn:microsoft.com/office/officeart/2005/8/layout/vList2"/>
    <dgm:cxn modelId="{D92DB098-8713-4A83-AA87-19DC3E97ACCF}" srcId="{679D7D41-0211-4258-BC06-7A07712B297C}" destId="{B19760BF-370D-4233-92DA-7D2CDC9B0C84}" srcOrd="3" destOrd="0" parTransId="{1BB468B0-DA99-4B40-B472-CD4CD896A122}" sibTransId="{1B3BBDE5-DF21-4BCD-B048-8F3B9518A7BD}"/>
    <dgm:cxn modelId="{10579CBE-B152-4CF4-8126-85F4D3A37859}" srcId="{679D7D41-0211-4258-BC06-7A07712B297C}" destId="{E449E9B3-952E-470E-8B0C-7875703545CD}" srcOrd="2" destOrd="0" parTransId="{14B03270-271F-47ED-BE54-B965A03BD982}" sibTransId="{7F395BB3-6B12-4DE1-ACF8-9A42A805BF4D}"/>
    <dgm:cxn modelId="{0FC70FC4-0E2D-4370-9D43-63AAC9F79310}" srcId="{679D7D41-0211-4258-BC06-7A07712B297C}" destId="{9183395F-B380-4FB5-9628-6EB22DB33127}" srcOrd="0" destOrd="0" parTransId="{62A19368-1E8A-4590-BC0A-113A7AC009D9}" sibTransId="{BBABD124-A43D-4372-916D-10298FF8128D}"/>
    <dgm:cxn modelId="{181223CA-6EA6-4639-8406-C437C5A3025E}" srcId="{679D7D41-0211-4258-BC06-7A07712B297C}" destId="{6CD926DE-8EE1-44D5-9DC6-E0CE14E9478A}" srcOrd="1" destOrd="0" parTransId="{31527DB5-A115-42AC-BEDE-A7BD976C71F4}" sibTransId="{E9960D84-A445-4105-A7E5-74A90C4B79B4}"/>
    <dgm:cxn modelId="{753B50D0-DBE2-4076-A998-D8858720A771}" type="presOf" srcId="{B19760BF-370D-4233-92DA-7D2CDC9B0C84}" destId="{2D8465B4-D109-4138-AC48-75B3FD3A9D2B}" srcOrd="0" destOrd="0" presId="urn:microsoft.com/office/officeart/2005/8/layout/vList2"/>
    <dgm:cxn modelId="{BD452ADF-61A9-4D1B-B88F-E14B5B4A771C}" type="presOf" srcId="{679D7D41-0211-4258-BC06-7A07712B297C}" destId="{7345E62B-6D00-41AC-9C3E-3D8F687ADD0F}" srcOrd="0" destOrd="0" presId="urn:microsoft.com/office/officeart/2005/8/layout/vList2"/>
    <dgm:cxn modelId="{317E01E2-A6CB-443A-8746-77A5B10693F0}" type="presOf" srcId="{9183395F-B380-4FB5-9628-6EB22DB33127}" destId="{437E1F03-1CDD-431E-B33E-E36A07EB554B}" srcOrd="0" destOrd="0" presId="urn:microsoft.com/office/officeart/2005/8/layout/vList2"/>
    <dgm:cxn modelId="{AF9AFEEC-FC8F-49DE-BE79-F285DFEDF645}" type="presOf" srcId="{E449E9B3-952E-470E-8B0C-7875703545CD}" destId="{14C743E2-75C0-42C7-A15F-2D5E40509D20}" srcOrd="0" destOrd="0" presId="urn:microsoft.com/office/officeart/2005/8/layout/vList2"/>
    <dgm:cxn modelId="{39572DEE-8D92-450E-AE4C-669AAAE240AF}" type="presParOf" srcId="{7345E62B-6D00-41AC-9C3E-3D8F687ADD0F}" destId="{437E1F03-1CDD-431E-B33E-E36A07EB554B}" srcOrd="0" destOrd="0" presId="urn:microsoft.com/office/officeart/2005/8/layout/vList2"/>
    <dgm:cxn modelId="{AF3CCC9A-C786-40C7-840C-6B59167CB6FB}" type="presParOf" srcId="{7345E62B-6D00-41AC-9C3E-3D8F687ADD0F}" destId="{DDB1D08E-FCB3-4573-8834-39CEC9E4109D}" srcOrd="1" destOrd="0" presId="urn:microsoft.com/office/officeart/2005/8/layout/vList2"/>
    <dgm:cxn modelId="{0362CDA3-5359-46AD-A55B-FDC6945C0919}" type="presParOf" srcId="{7345E62B-6D00-41AC-9C3E-3D8F687ADD0F}" destId="{DBC5D086-30A8-4386-A760-BD6D0EE96838}" srcOrd="2" destOrd="0" presId="urn:microsoft.com/office/officeart/2005/8/layout/vList2"/>
    <dgm:cxn modelId="{66DA154C-4A4E-48D4-89A2-703C6F799AF1}" type="presParOf" srcId="{7345E62B-6D00-41AC-9C3E-3D8F687ADD0F}" destId="{8A4D871B-8F15-4E37-8599-6C8C4DE14796}" srcOrd="3" destOrd="0" presId="urn:microsoft.com/office/officeart/2005/8/layout/vList2"/>
    <dgm:cxn modelId="{A6D45367-2CF7-462F-BFB7-BC67664EC947}" type="presParOf" srcId="{7345E62B-6D00-41AC-9C3E-3D8F687ADD0F}" destId="{14C743E2-75C0-42C7-A15F-2D5E40509D20}" srcOrd="4" destOrd="0" presId="urn:microsoft.com/office/officeart/2005/8/layout/vList2"/>
    <dgm:cxn modelId="{511EEA38-5EAE-4836-8008-A3499186F85B}" type="presParOf" srcId="{7345E62B-6D00-41AC-9C3E-3D8F687ADD0F}" destId="{B1C02499-C2EA-455C-979B-B538F7A527C3}" srcOrd="5" destOrd="0" presId="urn:microsoft.com/office/officeart/2005/8/layout/vList2"/>
    <dgm:cxn modelId="{5F4832D4-8671-4B88-B68E-9DBE370ED981}" type="presParOf" srcId="{7345E62B-6D00-41AC-9C3E-3D8F687ADD0F}" destId="{2D8465B4-D109-4138-AC48-75B3FD3A9D2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7FD007-DBF0-4926-8B34-7E5DFE1628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5E499B6-48CD-4418-A219-0AA7204D598E}">
      <dgm:prSet custT="1"/>
      <dgm:spPr/>
      <dgm:t>
        <a:bodyPr/>
        <a:lstStyle/>
        <a:p>
          <a:pPr rtl="0"/>
          <a:r>
            <a:rPr lang="en-US" sz="1200" b="0" dirty="0"/>
            <a:t>Share and provide opportunities for individuals to live in the community utilizing Life Sharing and Supported Living.</a:t>
          </a:r>
          <a:endParaRPr lang="en-US" sz="1200" dirty="0"/>
        </a:p>
      </dgm:t>
    </dgm:pt>
    <dgm:pt modelId="{CBA13426-B4B7-49B7-9D7D-C87E61D29033}" type="parTrans" cxnId="{21683D1F-21AB-4BCB-833B-D692CB979223}">
      <dgm:prSet/>
      <dgm:spPr/>
      <dgm:t>
        <a:bodyPr/>
        <a:lstStyle/>
        <a:p>
          <a:endParaRPr lang="en-US"/>
        </a:p>
      </dgm:t>
    </dgm:pt>
    <dgm:pt modelId="{7E1BB673-FC09-4B06-8093-A550E7AE8F15}" type="sibTrans" cxnId="{21683D1F-21AB-4BCB-833B-D692CB979223}">
      <dgm:prSet/>
      <dgm:spPr/>
      <dgm:t>
        <a:bodyPr/>
        <a:lstStyle/>
        <a:p>
          <a:endParaRPr lang="en-US"/>
        </a:p>
      </dgm:t>
    </dgm:pt>
    <dgm:pt modelId="{2CFE8625-8C38-406A-B311-50D2068F9E68}">
      <dgm:prSet custT="1"/>
      <dgm:spPr/>
      <dgm:t>
        <a:bodyPr/>
        <a:lstStyle/>
        <a:p>
          <a:pPr rtl="0"/>
          <a:r>
            <a:rPr lang="en-US" sz="1200" b="0" dirty="0"/>
            <a:t>Provide education to families and providers in implementing the multi-year growth strategies plan in order to increase capacity for individuals needing waiver supports.</a:t>
          </a:r>
          <a:endParaRPr lang="en-US" sz="1200" dirty="0"/>
        </a:p>
      </dgm:t>
    </dgm:pt>
    <dgm:pt modelId="{C9460ABB-1351-4310-9B8B-FBB063B46A49}" type="parTrans" cxnId="{DA25A9C0-F5BF-457F-857E-402959F8806E}">
      <dgm:prSet/>
      <dgm:spPr/>
      <dgm:t>
        <a:bodyPr/>
        <a:lstStyle/>
        <a:p>
          <a:endParaRPr lang="en-US"/>
        </a:p>
      </dgm:t>
    </dgm:pt>
    <dgm:pt modelId="{030A31DA-A05E-4E15-A01A-B95AD50EE37C}" type="sibTrans" cxnId="{DA25A9C0-F5BF-457F-857E-402959F8806E}">
      <dgm:prSet/>
      <dgm:spPr/>
      <dgm:t>
        <a:bodyPr/>
        <a:lstStyle/>
        <a:p>
          <a:endParaRPr lang="en-US"/>
        </a:p>
      </dgm:t>
    </dgm:pt>
    <dgm:pt modelId="{71568C0A-0BE9-48A6-9F7E-2271805E927B}">
      <dgm:prSet custT="1"/>
      <dgm:spPr/>
      <dgm:t>
        <a:bodyPr/>
        <a:lstStyle/>
        <a:p>
          <a:pPr rtl="0"/>
          <a:r>
            <a:rPr lang="en-US" sz="1200" dirty="0"/>
            <a:t>Continue to Support individuals to have an Everyday Life by utilizing the tools from the </a:t>
          </a:r>
          <a:r>
            <a:rPr lang="en-US" sz="1200" dirty="0" err="1"/>
            <a:t>Lifecourse</a:t>
          </a:r>
          <a:r>
            <a:rPr lang="en-US" sz="1200" dirty="0"/>
            <a:t> and address behavioral support needs by enhancing the Dual Diagnosed Treatment Team.</a:t>
          </a:r>
        </a:p>
      </dgm:t>
    </dgm:pt>
    <dgm:pt modelId="{F9FC7577-D8EE-4101-9B6A-F4E53909633B}" type="parTrans" cxnId="{7001E3A7-2734-4167-AFDE-5A59E0C4BE93}">
      <dgm:prSet/>
      <dgm:spPr/>
      <dgm:t>
        <a:bodyPr/>
        <a:lstStyle/>
        <a:p>
          <a:endParaRPr lang="en-US"/>
        </a:p>
      </dgm:t>
    </dgm:pt>
    <dgm:pt modelId="{F02AC0BB-035B-46DD-86FB-E42538BFB1BE}" type="sibTrans" cxnId="{7001E3A7-2734-4167-AFDE-5A59E0C4BE93}">
      <dgm:prSet/>
      <dgm:spPr/>
      <dgm:t>
        <a:bodyPr/>
        <a:lstStyle/>
        <a:p>
          <a:endParaRPr lang="en-US"/>
        </a:p>
      </dgm:t>
    </dgm:pt>
    <dgm:pt modelId="{D9F29557-4D7A-4F82-A808-6B6C0705BD8F}">
      <dgm:prSet custT="1"/>
      <dgm:spPr/>
      <dgm:t>
        <a:bodyPr/>
        <a:lstStyle/>
        <a:p>
          <a:pPr rtl="0"/>
          <a:r>
            <a:rPr lang="en-US" sz="1200" b="0" dirty="0"/>
            <a:t>Strengthen partnerships, communication, and provider networks to address systemic barriers.</a:t>
          </a:r>
          <a:endParaRPr lang="en-US" sz="1200" dirty="0"/>
        </a:p>
      </dgm:t>
    </dgm:pt>
    <dgm:pt modelId="{75DE5AB6-7517-4991-8173-F3B7B12A0BD8}" type="parTrans" cxnId="{19345907-AA91-4E03-AD93-68EADA03A17E}">
      <dgm:prSet/>
      <dgm:spPr/>
      <dgm:t>
        <a:bodyPr/>
        <a:lstStyle/>
        <a:p>
          <a:endParaRPr lang="en-US"/>
        </a:p>
      </dgm:t>
    </dgm:pt>
    <dgm:pt modelId="{7E27E859-FADE-4BD9-8079-CF4FD991BFE0}" type="sibTrans" cxnId="{19345907-AA91-4E03-AD93-68EADA03A17E}">
      <dgm:prSet/>
      <dgm:spPr/>
      <dgm:t>
        <a:bodyPr/>
        <a:lstStyle/>
        <a:p>
          <a:endParaRPr lang="en-US"/>
        </a:p>
      </dgm:t>
    </dgm:pt>
    <dgm:pt modelId="{59D4FC8A-C6B0-431C-A2B6-03EC5E5F9DAE}">
      <dgm:prSet custT="1"/>
      <dgm:spPr/>
      <dgm:t>
        <a:bodyPr/>
        <a:lstStyle/>
        <a:p>
          <a:pPr rtl="0"/>
          <a:r>
            <a:rPr lang="en-US" sz="1200" b="0" dirty="0"/>
            <a:t>To review and enhance the intake unit and quality management unit to ensure timely program enrollment for services, and all incidents of health and safety are investigated timely. </a:t>
          </a:r>
          <a:endParaRPr lang="en-US" sz="1200" dirty="0"/>
        </a:p>
      </dgm:t>
    </dgm:pt>
    <dgm:pt modelId="{1010D973-206E-49BE-A0D8-9BE4665C514C}" type="parTrans" cxnId="{E44C0784-C38B-4042-AA0D-8777DEB07A3B}">
      <dgm:prSet/>
      <dgm:spPr/>
      <dgm:t>
        <a:bodyPr/>
        <a:lstStyle/>
        <a:p>
          <a:endParaRPr lang="en-US"/>
        </a:p>
      </dgm:t>
    </dgm:pt>
    <dgm:pt modelId="{A9BA0BF8-D5C6-46E6-AE8E-F6E427464522}" type="sibTrans" cxnId="{E44C0784-C38B-4042-AA0D-8777DEB07A3B}">
      <dgm:prSet/>
      <dgm:spPr/>
      <dgm:t>
        <a:bodyPr/>
        <a:lstStyle/>
        <a:p>
          <a:endParaRPr lang="en-US"/>
        </a:p>
      </dgm:t>
    </dgm:pt>
    <dgm:pt modelId="{8A1A57BC-5075-4AAE-8955-8C19F6A52323}">
      <dgm:prSet phldr="0" custT="1"/>
      <dgm:spPr/>
      <dgm:t>
        <a:bodyPr/>
        <a:lstStyle/>
        <a:p>
          <a:pPr rtl="0"/>
          <a:r>
            <a:rPr lang="en-US" sz="1200" b="0" dirty="0"/>
            <a:t>Increase cross-system collaboration in order to support individuals with disabilities to have their needs identified and met, as a part of the transition process, and when significant life changes occur. </a:t>
          </a:r>
          <a:endParaRPr lang="en-US" sz="1200" dirty="0">
            <a:solidFill>
              <a:srgbClr val="000000"/>
            </a:solidFill>
            <a:latin typeface="Calibri"/>
            <a:cs typeface="Calibri"/>
          </a:endParaRPr>
        </a:p>
      </dgm:t>
    </dgm:pt>
    <dgm:pt modelId="{38AB749F-17BB-46AB-A6AE-F7F64AE66A29}" type="parTrans" cxnId="{7DF48062-6E2B-40BE-8A58-F195B961DC10}">
      <dgm:prSet/>
      <dgm:spPr/>
      <dgm:t>
        <a:bodyPr/>
        <a:lstStyle/>
        <a:p>
          <a:endParaRPr lang="en-US"/>
        </a:p>
      </dgm:t>
    </dgm:pt>
    <dgm:pt modelId="{EC6A9800-A7AE-4703-B424-4B2342A84C85}" type="sibTrans" cxnId="{7DF48062-6E2B-40BE-8A58-F195B961DC10}">
      <dgm:prSet/>
      <dgm:spPr/>
      <dgm:t>
        <a:bodyPr/>
        <a:lstStyle/>
        <a:p>
          <a:endParaRPr lang="en-US"/>
        </a:p>
      </dgm:t>
    </dgm:pt>
    <dgm:pt modelId="{1A6DB58A-278D-4C33-AAC2-8791E1E59C70}">
      <dgm:prSet phldr="0" custT="1"/>
      <dgm:spPr/>
      <dgm:t>
        <a:bodyPr/>
        <a:lstStyle/>
        <a:p>
          <a:pPr rtl="0"/>
          <a:r>
            <a:rPr lang="en-US" sz="1200" b="0" dirty="0"/>
            <a:t>To increase enrollment of participants in the Housing Voucher Program through the Office of Development Programs while addressing housing needs for individuals identified from support coordination agencies that are on the emergency PUNS list, forensic needs, moving from ICFs, or homelessness prevention, or opportunities to live independently in the community. </a:t>
          </a:r>
          <a:endParaRPr lang="en-US" sz="1050" dirty="0">
            <a:latin typeface="Trebuchet MS" panose="020B0603020202020204"/>
          </a:endParaRPr>
        </a:p>
      </dgm:t>
    </dgm:pt>
    <dgm:pt modelId="{4535E355-6D02-428F-8634-3E5317FE7435}" type="parTrans" cxnId="{07993D35-BBCD-480E-B145-1206CBD1E188}">
      <dgm:prSet/>
      <dgm:spPr/>
      <dgm:t>
        <a:bodyPr/>
        <a:lstStyle/>
        <a:p>
          <a:endParaRPr lang="en-US"/>
        </a:p>
      </dgm:t>
    </dgm:pt>
    <dgm:pt modelId="{E5A060FA-512F-4C4B-BDE7-1FA48717E00C}" type="sibTrans" cxnId="{07993D35-BBCD-480E-B145-1206CBD1E188}">
      <dgm:prSet/>
      <dgm:spPr/>
      <dgm:t>
        <a:bodyPr/>
        <a:lstStyle/>
        <a:p>
          <a:endParaRPr lang="en-US"/>
        </a:p>
      </dgm:t>
    </dgm:pt>
    <dgm:pt modelId="{7C8B4090-FA12-4401-B657-99546F1874D3}" type="pres">
      <dgm:prSet presAssocID="{DA7FD007-DBF0-4926-8B34-7E5DFE16282F}" presName="diagram" presStyleCnt="0">
        <dgm:presLayoutVars>
          <dgm:dir/>
          <dgm:resizeHandles val="exact"/>
        </dgm:presLayoutVars>
      </dgm:prSet>
      <dgm:spPr/>
    </dgm:pt>
    <dgm:pt modelId="{D4EDCCCE-FCD5-4C80-B872-6E2541BF0B9D}" type="pres">
      <dgm:prSet presAssocID="{95E499B6-48CD-4418-A219-0AA7204D598E}" presName="node" presStyleLbl="node1" presStyleIdx="0" presStyleCnt="7">
        <dgm:presLayoutVars>
          <dgm:bulletEnabled val="1"/>
        </dgm:presLayoutVars>
      </dgm:prSet>
      <dgm:spPr/>
    </dgm:pt>
    <dgm:pt modelId="{6A6D1A93-7144-4464-B34D-1D37EAE31FA9}" type="pres">
      <dgm:prSet presAssocID="{7E1BB673-FC09-4B06-8093-A550E7AE8F15}" presName="sibTrans" presStyleCnt="0"/>
      <dgm:spPr/>
    </dgm:pt>
    <dgm:pt modelId="{0B86D1EF-B2F3-44B0-8D12-C79400F6FF4C}" type="pres">
      <dgm:prSet presAssocID="{8A1A57BC-5075-4AAE-8955-8C19F6A52323}" presName="node" presStyleLbl="node1" presStyleIdx="1" presStyleCnt="7">
        <dgm:presLayoutVars>
          <dgm:bulletEnabled val="1"/>
        </dgm:presLayoutVars>
      </dgm:prSet>
      <dgm:spPr/>
    </dgm:pt>
    <dgm:pt modelId="{9E809F6F-7218-463D-95FE-C7C0FA7D65F7}" type="pres">
      <dgm:prSet presAssocID="{EC6A9800-A7AE-4703-B424-4B2342A84C85}" presName="sibTrans" presStyleCnt="0"/>
      <dgm:spPr/>
    </dgm:pt>
    <dgm:pt modelId="{9CA6E232-DD1E-4402-9E39-937DFFA15789}" type="pres">
      <dgm:prSet presAssocID="{2CFE8625-8C38-406A-B311-50D2068F9E68}" presName="node" presStyleLbl="node1" presStyleIdx="2" presStyleCnt="7">
        <dgm:presLayoutVars>
          <dgm:bulletEnabled val="1"/>
        </dgm:presLayoutVars>
      </dgm:prSet>
      <dgm:spPr/>
    </dgm:pt>
    <dgm:pt modelId="{849AE63E-62B8-4EB3-89EE-FE6A7B6752ED}" type="pres">
      <dgm:prSet presAssocID="{030A31DA-A05E-4E15-A01A-B95AD50EE37C}" presName="sibTrans" presStyleCnt="0"/>
      <dgm:spPr/>
    </dgm:pt>
    <dgm:pt modelId="{C03D6AC0-32B1-457B-8BC7-1846579F110A}" type="pres">
      <dgm:prSet presAssocID="{71568C0A-0BE9-48A6-9F7E-2271805E927B}" presName="node" presStyleLbl="node1" presStyleIdx="3" presStyleCnt="7">
        <dgm:presLayoutVars>
          <dgm:bulletEnabled val="1"/>
        </dgm:presLayoutVars>
      </dgm:prSet>
      <dgm:spPr/>
    </dgm:pt>
    <dgm:pt modelId="{F5D5922A-9277-46D3-ACD7-8671DCAE7393}" type="pres">
      <dgm:prSet presAssocID="{F02AC0BB-035B-46DD-86FB-E42538BFB1BE}" presName="sibTrans" presStyleCnt="0"/>
      <dgm:spPr/>
    </dgm:pt>
    <dgm:pt modelId="{039CAE36-E279-4824-A5B2-E386AAA47912}" type="pres">
      <dgm:prSet presAssocID="{1A6DB58A-278D-4C33-AAC2-8791E1E59C70}" presName="node" presStyleLbl="node1" presStyleIdx="4" presStyleCnt="7" custScaleX="151383" custScaleY="128325">
        <dgm:presLayoutVars>
          <dgm:bulletEnabled val="1"/>
        </dgm:presLayoutVars>
      </dgm:prSet>
      <dgm:spPr/>
    </dgm:pt>
    <dgm:pt modelId="{55194B22-7F64-4AA2-A62A-21833D5092E6}" type="pres">
      <dgm:prSet presAssocID="{E5A060FA-512F-4C4B-BDE7-1FA48717E00C}" presName="sibTrans" presStyleCnt="0"/>
      <dgm:spPr/>
    </dgm:pt>
    <dgm:pt modelId="{A720C08F-5D37-4C1E-B47F-EDC4A85CFB03}" type="pres">
      <dgm:prSet presAssocID="{D9F29557-4D7A-4F82-A808-6B6C0705BD8F}" presName="node" presStyleLbl="node1" presStyleIdx="5" presStyleCnt="7">
        <dgm:presLayoutVars>
          <dgm:bulletEnabled val="1"/>
        </dgm:presLayoutVars>
      </dgm:prSet>
      <dgm:spPr/>
    </dgm:pt>
    <dgm:pt modelId="{92713124-7CCF-48AB-939A-3A4511FBAB28}" type="pres">
      <dgm:prSet presAssocID="{7E27E859-FADE-4BD9-8079-CF4FD991BFE0}" presName="sibTrans" presStyleCnt="0"/>
      <dgm:spPr/>
    </dgm:pt>
    <dgm:pt modelId="{31DC8CE2-B13A-4A50-81C2-BE9FCC5369FA}" type="pres">
      <dgm:prSet presAssocID="{59D4FC8A-C6B0-431C-A2B6-03EC5E5F9DAE}" presName="node" presStyleLbl="node1" presStyleIdx="6" presStyleCnt="7">
        <dgm:presLayoutVars>
          <dgm:bulletEnabled val="1"/>
        </dgm:presLayoutVars>
      </dgm:prSet>
      <dgm:spPr/>
    </dgm:pt>
  </dgm:ptLst>
  <dgm:cxnLst>
    <dgm:cxn modelId="{8ED3A405-034D-4BBD-BDD9-12A280CF9703}" type="presOf" srcId="{71568C0A-0BE9-48A6-9F7E-2271805E927B}" destId="{C03D6AC0-32B1-457B-8BC7-1846579F110A}" srcOrd="0" destOrd="0" presId="urn:microsoft.com/office/officeart/2005/8/layout/default"/>
    <dgm:cxn modelId="{19345907-AA91-4E03-AD93-68EADA03A17E}" srcId="{DA7FD007-DBF0-4926-8B34-7E5DFE16282F}" destId="{D9F29557-4D7A-4F82-A808-6B6C0705BD8F}" srcOrd="5" destOrd="0" parTransId="{75DE5AB6-7517-4991-8173-F3B7B12A0BD8}" sibTransId="{7E27E859-FADE-4BD9-8079-CF4FD991BFE0}"/>
    <dgm:cxn modelId="{21683D1F-21AB-4BCB-833B-D692CB979223}" srcId="{DA7FD007-DBF0-4926-8B34-7E5DFE16282F}" destId="{95E499B6-48CD-4418-A219-0AA7204D598E}" srcOrd="0" destOrd="0" parTransId="{CBA13426-B4B7-49B7-9D7D-C87E61D29033}" sibTransId="{7E1BB673-FC09-4B06-8093-A550E7AE8F15}"/>
    <dgm:cxn modelId="{07993D35-BBCD-480E-B145-1206CBD1E188}" srcId="{DA7FD007-DBF0-4926-8B34-7E5DFE16282F}" destId="{1A6DB58A-278D-4C33-AAC2-8791E1E59C70}" srcOrd="4" destOrd="0" parTransId="{4535E355-6D02-428F-8634-3E5317FE7435}" sibTransId="{E5A060FA-512F-4C4B-BDE7-1FA48717E00C}"/>
    <dgm:cxn modelId="{5820A53B-E33B-4637-BDE5-26C493956880}" type="presOf" srcId="{DA7FD007-DBF0-4926-8B34-7E5DFE16282F}" destId="{7C8B4090-FA12-4401-B657-99546F1874D3}" srcOrd="0" destOrd="0" presId="urn:microsoft.com/office/officeart/2005/8/layout/default"/>
    <dgm:cxn modelId="{A8649640-71A1-408F-804C-A005550CF17C}" type="presOf" srcId="{2CFE8625-8C38-406A-B311-50D2068F9E68}" destId="{9CA6E232-DD1E-4402-9E39-937DFFA15789}" srcOrd="0" destOrd="0" presId="urn:microsoft.com/office/officeart/2005/8/layout/default"/>
    <dgm:cxn modelId="{7DF48062-6E2B-40BE-8A58-F195B961DC10}" srcId="{DA7FD007-DBF0-4926-8B34-7E5DFE16282F}" destId="{8A1A57BC-5075-4AAE-8955-8C19F6A52323}" srcOrd="1" destOrd="0" parTransId="{38AB749F-17BB-46AB-A6AE-F7F64AE66A29}" sibTransId="{EC6A9800-A7AE-4703-B424-4B2342A84C85}"/>
    <dgm:cxn modelId="{57BD866D-CE5E-4255-B98A-B59B8DFF5F2A}" type="presOf" srcId="{1A6DB58A-278D-4C33-AAC2-8791E1E59C70}" destId="{039CAE36-E279-4824-A5B2-E386AAA47912}" srcOrd="0" destOrd="0" presId="urn:microsoft.com/office/officeart/2005/8/layout/default"/>
    <dgm:cxn modelId="{8DBB314F-252A-4B0E-BAFB-1DC7978532DD}" type="presOf" srcId="{95E499B6-48CD-4418-A219-0AA7204D598E}" destId="{D4EDCCCE-FCD5-4C80-B872-6E2541BF0B9D}" srcOrd="0" destOrd="0" presId="urn:microsoft.com/office/officeart/2005/8/layout/default"/>
    <dgm:cxn modelId="{E44C0784-C38B-4042-AA0D-8777DEB07A3B}" srcId="{DA7FD007-DBF0-4926-8B34-7E5DFE16282F}" destId="{59D4FC8A-C6B0-431C-A2B6-03EC5E5F9DAE}" srcOrd="6" destOrd="0" parTransId="{1010D973-206E-49BE-A0D8-9BE4665C514C}" sibTransId="{A9BA0BF8-D5C6-46E6-AE8E-F6E427464522}"/>
    <dgm:cxn modelId="{CEC7388C-88E2-4C34-B3E6-E354DB371063}" type="presOf" srcId="{59D4FC8A-C6B0-431C-A2B6-03EC5E5F9DAE}" destId="{31DC8CE2-B13A-4A50-81C2-BE9FCC5369FA}" srcOrd="0" destOrd="0" presId="urn:microsoft.com/office/officeart/2005/8/layout/default"/>
    <dgm:cxn modelId="{7001E3A7-2734-4167-AFDE-5A59E0C4BE93}" srcId="{DA7FD007-DBF0-4926-8B34-7E5DFE16282F}" destId="{71568C0A-0BE9-48A6-9F7E-2271805E927B}" srcOrd="3" destOrd="0" parTransId="{F9FC7577-D8EE-4101-9B6A-F4E53909633B}" sibTransId="{F02AC0BB-035B-46DD-86FB-E42538BFB1BE}"/>
    <dgm:cxn modelId="{DA25A9C0-F5BF-457F-857E-402959F8806E}" srcId="{DA7FD007-DBF0-4926-8B34-7E5DFE16282F}" destId="{2CFE8625-8C38-406A-B311-50D2068F9E68}" srcOrd="2" destOrd="0" parTransId="{C9460ABB-1351-4310-9B8B-FBB063B46A49}" sibTransId="{030A31DA-A05E-4E15-A01A-B95AD50EE37C}"/>
    <dgm:cxn modelId="{389415CF-B22D-4781-94AE-4FDC23F5B5A7}" type="presOf" srcId="{8A1A57BC-5075-4AAE-8955-8C19F6A52323}" destId="{0B86D1EF-B2F3-44B0-8D12-C79400F6FF4C}" srcOrd="0" destOrd="0" presId="urn:microsoft.com/office/officeart/2005/8/layout/default"/>
    <dgm:cxn modelId="{7035A7FA-77BC-4785-A16C-FA980513058D}" type="presOf" srcId="{D9F29557-4D7A-4F82-A808-6B6C0705BD8F}" destId="{A720C08F-5D37-4C1E-B47F-EDC4A85CFB03}" srcOrd="0" destOrd="0" presId="urn:microsoft.com/office/officeart/2005/8/layout/default"/>
    <dgm:cxn modelId="{42822362-1664-4187-9014-1DE8CF7CA647}" type="presParOf" srcId="{7C8B4090-FA12-4401-B657-99546F1874D3}" destId="{D4EDCCCE-FCD5-4C80-B872-6E2541BF0B9D}" srcOrd="0" destOrd="0" presId="urn:microsoft.com/office/officeart/2005/8/layout/default"/>
    <dgm:cxn modelId="{D2507313-7D05-4D07-97B0-A0C010D134EB}" type="presParOf" srcId="{7C8B4090-FA12-4401-B657-99546F1874D3}" destId="{6A6D1A93-7144-4464-B34D-1D37EAE31FA9}" srcOrd="1" destOrd="0" presId="urn:microsoft.com/office/officeart/2005/8/layout/default"/>
    <dgm:cxn modelId="{1D8E80E0-537E-4B47-A5BF-46D6E4BD6309}" type="presParOf" srcId="{7C8B4090-FA12-4401-B657-99546F1874D3}" destId="{0B86D1EF-B2F3-44B0-8D12-C79400F6FF4C}" srcOrd="2" destOrd="0" presId="urn:microsoft.com/office/officeart/2005/8/layout/default"/>
    <dgm:cxn modelId="{A9532857-BFDA-4DFD-A8DE-F2E82D76DE4D}" type="presParOf" srcId="{7C8B4090-FA12-4401-B657-99546F1874D3}" destId="{9E809F6F-7218-463D-95FE-C7C0FA7D65F7}" srcOrd="3" destOrd="0" presId="urn:microsoft.com/office/officeart/2005/8/layout/default"/>
    <dgm:cxn modelId="{BDCA1978-C870-4397-95CA-3B1E3DCF0A14}" type="presParOf" srcId="{7C8B4090-FA12-4401-B657-99546F1874D3}" destId="{9CA6E232-DD1E-4402-9E39-937DFFA15789}" srcOrd="4" destOrd="0" presId="urn:microsoft.com/office/officeart/2005/8/layout/default"/>
    <dgm:cxn modelId="{DC0EF282-C62A-4B36-AEB6-BE2D3BC01FD8}" type="presParOf" srcId="{7C8B4090-FA12-4401-B657-99546F1874D3}" destId="{849AE63E-62B8-4EB3-89EE-FE6A7B6752ED}" srcOrd="5" destOrd="0" presId="urn:microsoft.com/office/officeart/2005/8/layout/default"/>
    <dgm:cxn modelId="{377DF5A2-1B1E-4A79-B0C4-C87D4B4945A2}" type="presParOf" srcId="{7C8B4090-FA12-4401-B657-99546F1874D3}" destId="{C03D6AC0-32B1-457B-8BC7-1846579F110A}" srcOrd="6" destOrd="0" presId="urn:microsoft.com/office/officeart/2005/8/layout/default"/>
    <dgm:cxn modelId="{5130F48E-432E-40DE-B90B-F464F074AC5C}" type="presParOf" srcId="{7C8B4090-FA12-4401-B657-99546F1874D3}" destId="{F5D5922A-9277-46D3-ACD7-8671DCAE7393}" srcOrd="7" destOrd="0" presId="urn:microsoft.com/office/officeart/2005/8/layout/default"/>
    <dgm:cxn modelId="{55024F60-8920-483C-80EF-B5384BCFD8FC}" type="presParOf" srcId="{7C8B4090-FA12-4401-B657-99546F1874D3}" destId="{039CAE36-E279-4824-A5B2-E386AAA47912}" srcOrd="8" destOrd="0" presId="urn:microsoft.com/office/officeart/2005/8/layout/default"/>
    <dgm:cxn modelId="{96A8E886-325C-4768-A04C-24EB67721C8F}" type="presParOf" srcId="{7C8B4090-FA12-4401-B657-99546F1874D3}" destId="{55194B22-7F64-4AA2-A62A-21833D5092E6}" srcOrd="9" destOrd="0" presId="urn:microsoft.com/office/officeart/2005/8/layout/default"/>
    <dgm:cxn modelId="{AF46A6CE-182B-43A8-A8D0-FAEE6337714F}" type="presParOf" srcId="{7C8B4090-FA12-4401-B657-99546F1874D3}" destId="{A720C08F-5D37-4C1E-B47F-EDC4A85CFB03}" srcOrd="10" destOrd="0" presId="urn:microsoft.com/office/officeart/2005/8/layout/default"/>
    <dgm:cxn modelId="{6F2185A0-62E8-47BD-A9BB-0DAB40D48839}" type="presParOf" srcId="{7C8B4090-FA12-4401-B657-99546F1874D3}" destId="{92713124-7CCF-48AB-939A-3A4511FBAB28}" srcOrd="11" destOrd="0" presId="urn:microsoft.com/office/officeart/2005/8/layout/default"/>
    <dgm:cxn modelId="{30FFEB8A-FF79-4528-9EBB-DA0F16D85382}" type="presParOf" srcId="{7C8B4090-FA12-4401-B657-99546F1874D3}" destId="{31DC8CE2-B13A-4A50-81C2-BE9FCC5369F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E3A286-5D1B-4471-BAF9-45950131BC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DEA2C5-9CDD-4324-8826-0D9332EE74FB}">
      <dgm:prSet custT="1"/>
      <dgm:spPr/>
      <dgm:t>
        <a:bodyPr/>
        <a:lstStyle/>
        <a:p>
          <a:pPr>
            <a:buFont typeface="Symbol" panose="05050102010706020507" pitchFamily="18" charset="2"/>
            <a:buChar char=""/>
          </a:pPr>
          <a:r>
            <a:rPr lang="en-US" sz="1400" dirty="0">
              <a:latin typeface="Calibri"/>
              <a:cs typeface="Calibri"/>
            </a:rPr>
            <a:t> </a:t>
          </a:r>
          <a:r>
            <a:rPr lang="en-US" sz="1400" dirty="0"/>
            <a:t>Mental Health First Aid - Two</a:t>
          </a:r>
          <a:r>
            <a:rPr lang="en-US" sz="1400" b="1" dirty="0"/>
            <a:t> </a:t>
          </a:r>
          <a:r>
            <a:rPr lang="en-US" sz="1400" dirty="0"/>
            <a:t>staff completed the Train the Trainer course and were certified to teach Adult Mental Health First Aid.  Additionally staff were trained as trainers in Youth Mental Health First Aid with the plan to train school employees in all districts.</a:t>
          </a:r>
          <a:endParaRPr lang="en-US" sz="1400" dirty="0">
            <a:latin typeface="Calibri"/>
            <a:cs typeface="Calibri"/>
          </a:endParaRPr>
        </a:p>
      </dgm:t>
    </dgm:pt>
    <dgm:pt modelId="{D13A91DF-7C06-4769-9853-0C463309ED7D}" type="parTrans" cxnId="{7A7EB678-2CD0-4095-8BA6-C76F7EFAB05D}">
      <dgm:prSet/>
      <dgm:spPr/>
      <dgm:t>
        <a:bodyPr/>
        <a:lstStyle/>
        <a:p>
          <a:endParaRPr lang="en-US"/>
        </a:p>
      </dgm:t>
    </dgm:pt>
    <dgm:pt modelId="{E0A35B98-0098-4FBE-866C-A17A522543D3}" type="sibTrans" cxnId="{7A7EB678-2CD0-4095-8BA6-C76F7EFAB05D}">
      <dgm:prSet/>
      <dgm:spPr/>
      <dgm:t>
        <a:bodyPr/>
        <a:lstStyle/>
        <a:p>
          <a:endParaRPr lang="en-US"/>
        </a:p>
      </dgm:t>
    </dgm:pt>
    <dgm:pt modelId="{969F313E-37B5-48C6-891D-B3C75A23C509}">
      <dgm:prSet custT="1"/>
      <dgm:spPr/>
      <dgm:t>
        <a:bodyPr/>
        <a:lstStyle/>
        <a:p>
          <a:pPr rtl="0"/>
          <a:r>
            <a:rPr lang="en-US" sz="1400" dirty="0"/>
            <a:t>Two members of the adult mental health team were appointed as 3-year term members of the Commonwealth’s Mental Health Planning Council (MHPC) Adult and Older Adult Committee via the Office of Mental Health and Substance Abuse Services.</a:t>
          </a:r>
          <a:endParaRPr lang="en-US" sz="1400" dirty="0">
            <a:solidFill>
              <a:schemeClr val="tx1"/>
            </a:solidFill>
          </a:endParaRPr>
        </a:p>
      </dgm:t>
    </dgm:pt>
    <dgm:pt modelId="{4767E4EA-7569-43C9-857E-E285D57229B3}" type="parTrans" cxnId="{6DCCF62B-AEB8-4023-8FEF-54F03D275E89}">
      <dgm:prSet/>
      <dgm:spPr/>
      <dgm:t>
        <a:bodyPr/>
        <a:lstStyle/>
        <a:p>
          <a:endParaRPr lang="en-US"/>
        </a:p>
      </dgm:t>
    </dgm:pt>
    <dgm:pt modelId="{476CE7D5-9BF9-4A07-96D5-6EC75F87D790}" type="sibTrans" cxnId="{6DCCF62B-AEB8-4023-8FEF-54F03D275E89}">
      <dgm:prSet/>
      <dgm:spPr/>
      <dgm:t>
        <a:bodyPr/>
        <a:lstStyle/>
        <a:p>
          <a:endParaRPr lang="en-US"/>
        </a:p>
      </dgm:t>
    </dgm:pt>
    <dgm:pt modelId="{8A1D7777-E801-494B-9DC3-2E1AC32AC42C}">
      <dgm:prSet custT="1"/>
      <dgm:spPr/>
      <dgm:t>
        <a:bodyPr/>
        <a:lstStyle/>
        <a:p>
          <a:pPr rtl="0">
            <a:buFont typeface="Symbol" panose="05050102010706020507" pitchFamily="18" charset="2"/>
            <a:buChar char=""/>
          </a:pPr>
          <a:r>
            <a:rPr lang="en-US" sz="1400" dirty="0"/>
            <a:t>Two Adult Mental Health and one Delaware County CIT Trained Officer attended the CIT International Conference in Indianapolis.</a:t>
          </a:r>
          <a:endParaRPr lang="en-US" sz="1400" dirty="0">
            <a:solidFill>
              <a:schemeClr val="tx1"/>
            </a:solidFill>
          </a:endParaRPr>
        </a:p>
      </dgm:t>
    </dgm:pt>
    <dgm:pt modelId="{38EC9AA3-CD79-47CD-BBAA-B304683FE696}" type="parTrans" cxnId="{0E4DF96C-AE60-4800-BA88-39EBFE0765D6}">
      <dgm:prSet/>
      <dgm:spPr/>
      <dgm:t>
        <a:bodyPr/>
        <a:lstStyle/>
        <a:p>
          <a:endParaRPr lang="en-US"/>
        </a:p>
      </dgm:t>
    </dgm:pt>
    <dgm:pt modelId="{02950B78-30FF-47B8-9D5F-7519C9037812}" type="sibTrans" cxnId="{0E4DF96C-AE60-4800-BA88-39EBFE0765D6}">
      <dgm:prSet/>
      <dgm:spPr/>
      <dgm:t>
        <a:bodyPr/>
        <a:lstStyle/>
        <a:p>
          <a:endParaRPr lang="en-US"/>
        </a:p>
      </dgm:t>
    </dgm:pt>
    <dgm:pt modelId="{87E424F1-5F05-4AD0-ADC8-DFA4F5A4D156}">
      <dgm:prSet custT="1"/>
      <dgm:spPr/>
      <dgm:t>
        <a:bodyPr/>
        <a:lstStyle/>
        <a:p>
          <a:pPr rtl="0">
            <a:buFont typeface="Symbol" panose="05050102010706020507" pitchFamily="18" charset="2"/>
            <a:buChar char=""/>
          </a:pPr>
          <a:r>
            <a:rPr lang="en-US" sz="1400" dirty="0"/>
            <a:t>An accelerated one-day course in CIT for First Responders was facilitated in September 2024.</a:t>
          </a:r>
        </a:p>
        <a:p>
          <a:r>
            <a:rPr lang="en-US" sz="1400" dirty="0"/>
            <a:t>Additionally, a 40-hour course for CIT for Delco Police Officers was facilitated in May 2025.</a:t>
          </a:r>
          <a:endParaRPr lang="en-US" sz="1400" dirty="0">
            <a:solidFill>
              <a:schemeClr val="tx1"/>
            </a:solidFill>
          </a:endParaRPr>
        </a:p>
      </dgm:t>
    </dgm:pt>
    <dgm:pt modelId="{4C87999C-E29C-4BE8-95F9-AD11FB3D52B7}" type="parTrans" cxnId="{CCE563FE-A9EB-4EB2-9EA2-4B961BE03855}">
      <dgm:prSet/>
      <dgm:spPr/>
      <dgm:t>
        <a:bodyPr/>
        <a:lstStyle/>
        <a:p>
          <a:endParaRPr lang="en-US"/>
        </a:p>
      </dgm:t>
    </dgm:pt>
    <dgm:pt modelId="{E92EFD61-944F-434A-B9AE-90F31B8A779E}" type="sibTrans" cxnId="{CCE563FE-A9EB-4EB2-9EA2-4B961BE03855}">
      <dgm:prSet/>
      <dgm:spPr/>
      <dgm:t>
        <a:bodyPr/>
        <a:lstStyle/>
        <a:p>
          <a:endParaRPr lang="en-US"/>
        </a:p>
      </dgm:t>
    </dgm:pt>
    <dgm:pt modelId="{9CA36ECE-2E50-46C4-B17E-DE350290486C}">
      <dgm:prSet custT="1"/>
      <dgm:spPr/>
      <dgm:t>
        <a:bodyPr/>
        <a:lstStyle/>
        <a:p>
          <a:pPr rtl="0">
            <a:buFont typeface="Symbol" panose="05050102010706020507" pitchFamily="18" charset="2"/>
            <a:buChar char=""/>
          </a:pPr>
          <a:r>
            <a:rPr lang="en-US" sz="1400" dirty="0"/>
            <a:t>Staff Attended and successfully completed the Criminal Justice Advisory Board/CJAB conference at the Penn Stater Conference Center Hotel, State College, PA.</a:t>
          </a:r>
          <a:endParaRPr lang="en-US" sz="1400" dirty="0">
            <a:solidFill>
              <a:schemeClr val="tx1"/>
            </a:solidFill>
          </a:endParaRPr>
        </a:p>
      </dgm:t>
    </dgm:pt>
    <dgm:pt modelId="{ED44A264-4150-45E5-8A71-59E4C84EF1B1}" type="parTrans" cxnId="{95135D38-B21C-47A5-A381-C6620A925471}">
      <dgm:prSet/>
      <dgm:spPr/>
      <dgm:t>
        <a:bodyPr/>
        <a:lstStyle/>
        <a:p>
          <a:endParaRPr lang="en-US"/>
        </a:p>
      </dgm:t>
    </dgm:pt>
    <dgm:pt modelId="{2FD25607-4681-4586-999C-E15E44C1BD34}" type="sibTrans" cxnId="{95135D38-B21C-47A5-A381-C6620A925471}">
      <dgm:prSet/>
      <dgm:spPr/>
      <dgm:t>
        <a:bodyPr/>
        <a:lstStyle/>
        <a:p>
          <a:endParaRPr lang="en-US"/>
        </a:p>
      </dgm:t>
    </dgm:pt>
    <dgm:pt modelId="{AA6ED1E6-3931-4466-BD05-90F146DE4DF9}">
      <dgm:prSet custT="1"/>
      <dgm:spPr/>
      <dgm:t>
        <a:bodyPr/>
        <a:lstStyle/>
        <a:p>
          <a:pPr rtl="0">
            <a:buFont typeface="Symbol" panose="05050102010706020507" pitchFamily="18" charset="2"/>
            <a:buChar char=""/>
          </a:pPr>
          <a:r>
            <a:rPr lang="en-US" sz="1400" dirty="0"/>
            <a:t>Mental Health Forensic team members also participated in the Pennsylvania Judicial Summitt on Behavioral Health .</a:t>
          </a:r>
          <a:endParaRPr lang="en-US" sz="1400" dirty="0">
            <a:solidFill>
              <a:schemeClr val="tx1"/>
            </a:solidFill>
          </a:endParaRPr>
        </a:p>
      </dgm:t>
    </dgm:pt>
    <dgm:pt modelId="{BBD6AC49-BB14-4102-A691-EC01F28B895E}" type="parTrans" cxnId="{DD51C2D9-8340-465D-A433-DAB880FECB28}">
      <dgm:prSet/>
      <dgm:spPr/>
      <dgm:t>
        <a:bodyPr/>
        <a:lstStyle/>
        <a:p>
          <a:endParaRPr lang="en-US"/>
        </a:p>
      </dgm:t>
    </dgm:pt>
    <dgm:pt modelId="{85EECEDB-13AE-49F5-8E1C-39DA00C632F9}" type="sibTrans" cxnId="{DD51C2D9-8340-465D-A433-DAB880FECB28}">
      <dgm:prSet/>
      <dgm:spPr/>
      <dgm:t>
        <a:bodyPr/>
        <a:lstStyle/>
        <a:p>
          <a:endParaRPr lang="en-US"/>
        </a:p>
      </dgm:t>
    </dgm:pt>
    <dgm:pt modelId="{24440AD5-1F93-42B5-8966-7A6EBAC785EE}" type="pres">
      <dgm:prSet presAssocID="{A7E3A286-5D1B-4471-BAF9-45950131BC44}" presName="linear" presStyleCnt="0">
        <dgm:presLayoutVars>
          <dgm:animLvl val="lvl"/>
          <dgm:resizeHandles val="exact"/>
        </dgm:presLayoutVars>
      </dgm:prSet>
      <dgm:spPr/>
    </dgm:pt>
    <dgm:pt modelId="{A16E369D-46BD-461D-956D-692769755641}" type="pres">
      <dgm:prSet presAssocID="{07DEA2C5-9CDD-4324-8826-0D9332EE74FB}" presName="parentText" presStyleLbl="node1" presStyleIdx="0" presStyleCnt="6">
        <dgm:presLayoutVars>
          <dgm:chMax val="0"/>
          <dgm:bulletEnabled val="1"/>
        </dgm:presLayoutVars>
      </dgm:prSet>
      <dgm:spPr/>
    </dgm:pt>
    <dgm:pt modelId="{D914A214-F68F-42F6-8D2C-899EB50BD5F7}" type="pres">
      <dgm:prSet presAssocID="{E0A35B98-0098-4FBE-866C-A17A522543D3}" presName="spacer" presStyleCnt="0"/>
      <dgm:spPr/>
    </dgm:pt>
    <dgm:pt modelId="{A1BDA487-C2EE-4A03-A4C2-778943221BC6}" type="pres">
      <dgm:prSet presAssocID="{969F313E-37B5-48C6-891D-B3C75A23C509}" presName="parentText" presStyleLbl="node1" presStyleIdx="1" presStyleCnt="6">
        <dgm:presLayoutVars>
          <dgm:chMax val="0"/>
          <dgm:bulletEnabled val="1"/>
        </dgm:presLayoutVars>
      </dgm:prSet>
      <dgm:spPr/>
    </dgm:pt>
    <dgm:pt modelId="{572D7E7E-9D04-43A4-81B0-9E7C0B69FF98}" type="pres">
      <dgm:prSet presAssocID="{476CE7D5-9BF9-4A07-96D5-6EC75F87D790}" presName="spacer" presStyleCnt="0"/>
      <dgm:spPr/>
    </dgm:pt>
    <dgm:pt modelId="{AB1D17F1-2C7F-42F9-BB27-65C60446A919}" type="pres">
      <dgm:prSet presAssocID="{8A1D7777-E801-494B-9DC3-2E1AC32AC42C}" presName="parentText" presStyleLbl="node1" presStyleIdx="2" presStyleCnt="6" custLinFactNeighborX="-87" custLinFactNeighborY="63729">
        <dgm:presLayoutVars>
          <dgm:chMax val="0"/>
          <dgm:bulletEnabled val="1"/>
        </dgm:presLayoutVars>
      </dgm:prSet>
      <dgm:spPr/>
    </dgm:pt>
    <dgm:pt modelId="{C71075E4-AE7E-45DF-87C9-053B3E120429}" type="pres">
      <dgm:prSet presAssocID="{02950B78-30FF-47B8-9D5F-7519C9037812}" presName="spacer" presStyleCnt="0"/>
      <dgm:spPr/>
    </dgm:pt>
    <dgm:pt modelId="{67C002A9-E575-4C48-BBFF-D0E61703C64A}" type="pres">
      <dgm:prSet presAssocID="{87E424F1-5F05-4AD0-ADC8-DFA4F5A4D156}" presName="parentText" presStyleLbl="node1" presStyleIdx="3" presStyleCnt="6">
        <dgm:presLayoutVars>
          <dgm:chMax val="0"/>
          <dgm:bulletEnabled val="1"/>
        </dgm:presLayoutVars>
      </dgm:prSet>
      <dgm:spPr/>
    </dgm:pt>
    <dgm:pt modelId="{38310909-3F9B-4441-B4B1-5A98F8AA3CAC}" type="pres">
      <dgm:prSet presAssocID="{E92EFD61-944F-434A-B9AE-90F31B8A779E}" presName="spacer" presStyleCnt="0"/>
      <dgm:spPr/>
    </dgm:pt>
    <dgm:pt modelId="{E0983B23-138A-4E7D-997B-87F7F5A2D1C4}" type="pres">
      <dgm:prSet presAssocID="{9CA36ECE-2E50-46C4-B17E-DE350290486C}" presName="parentText" presStyleLbl="node1" presStyleIdx="4" presStyleCnt="6">
        <dgm:presLayoutVars>
          <dgm:chMax val="0"/>
          <dgm:bulletEnabled val="1"/>
        </dgm:presLayoutVars>
      </dgm:prSet>
      <dgm:spPr/>
    </dgm:pt>
    <dgm:pt modelId="{DEA233D2-61A8-45E8-AEBC-2C7ABC30D550}" type="pres">
      <dgm:prSet presAssocID="{2FD25607-4681-4586-999C-E15E44C1BD34}" presName="spacer" presStyleCnt="0"/>
      <dgm:spPr/>
    </dgm:pt>
    <dgm:pt modelId="{1B48E42F-12C4-448D-8712-79EACF0317B6}" type="pres">
      <dgm:prSet presAssocID="{AA6ED1E6-3931-4466-BD05-90F146DE4DF9}" presName="parentText" presStyleLbl="node1" presStyleIdx="5" presStyleCnt="6">
        <dgm:presLayoutVars>
          <dgm:chMax val="0"/>
          <dgm:bulletEnabled val="1"/>
        </dgm:presLayoutVars>
      </dgm:prSet>
      <dgm:spPr/>
    </dgm:pt>
  </dgm:ptLst>
  <dgm:cxnLst>
    <dgm:cxn modelId="{C19B6627-18E2-43CE-9754-0DB806E73B2B}" type="presOf" srcId="{A7E3A286-5D1B-4471-BAF9-45950131BC44}" destId="{24440AD5-1F93-42B5-8966-7A6EBAC785EE}" srcOrd="0" destOrd="0" presId="urn:microsoft.com/office/officeart/2005/8/layout/vList2"/>
    <dgm:cxn modelId="{6DCCF62B-AEB8-4023-8FEF-54F03D275E89}" srcId="{A7E3A286-5D1B-4471-BAF9-45950131BC44}" destId="{969F313E-37B5-48C6-891D-B3C75A23C509}" srcOrd="1" destOrd="0" parTransId="{4767E4EA-7569-43C9-857E-E285D57229B3}" sibTransId="{476CE7D5-9BF9-4A07-96D5-6EC75F87D790}"/>
    <dgm:cxn modelId="{95135D38-B21C-47A5-A381-C6620A925471}" srcId="{A7E3A286-5D1B-4471-BAF9-45950131BC44}" destId="{9CA36ECE-2E50-46C4-B17E-DE350290486C}" srcOrd="4" destOrd="0" parTransId="{ED44A264-4150-45E5-8A71-59E4C84EF1B1}" sibTransId="{2FD25607-4681-4586-999C-E15E44C1BD34}"/>
    <dgm:cxn modelId="{6851C866-4A8C-4483-8F50-DA860F48EBD8}" type="presOf" srcId="{969F313E-37B5-48C6-891D-B3C75A23C509}" destId="{A1BDA487-C2EE-4A03-A4C2-778943221BC6}" srcOrd="0" destOrd="0" presId="urn:microsoft.com/office/officeart/2005/8/layout/vList2"/>
    <dgm:cxn modelId="{0E4DF96C-AE60-4800-BA88-39EBFE0765D6}" srcId="{A7E3A286-5D1B-4471-BAF9-45950131BC44}" destId="{8A1D7777-E801-494B-9DC3-2E1AC32AC42C}" srcOrd="2" destOrd="0" parTransId="{38EC9AA3-CD79-47CD-BBAA-B304683FE696}" sibTransId="{02950B78-30FF-47B8-9D5F-7519C9037812}"/>
    <dgm:cxn modelId="{DC8D246F-BEDF-4BBA-BC15-7C5851F6C964}" type="presOf" srcId="{87E424F1-5F05-4AD0-ADC8-DFA4F5A4D156}" destId="{67C002A9-E575-4C48-BBFF-D0E61703C64A}" srcOrd="0" destOrd="0" presId="urn:microsoft.com/office/officeart/2005/8/layout/vList2"/>
    <dgm:cxn modelId="{7A7EB678-2CD0-4095-8BA6-C76F7EFAB05D}" srcId="{A7E3A286-5D1B-4471-BAF9-45950131BC44}" destId="{07DEA2C5-9CDD-4324-8826-0D9332EE74FB}" srcOrd="0" destOrd="0" parTransId="{D13A91DF-7C06-4769-9853-0C463309ED7D}" sibTransId="{E0A35B98-0098-4FBE-866C-A17A522543D3}"/>
    <dgm:cxn modelId="{DC5330C9-4663-4571-9485-502258871499}" type="presOf" srcId="{AA6ED1E6-3931-4466-BD05-90F146DE4DF9}" destId="{1B48E42F-12C4-448D-8712-79EACF0317B6}" srcOrd="0" destOrd="0" presId="urn:microsoft.com/office/officeart/2005/8/layout/vList2"/>
    <dgm:cxn modelId="{18D51ECF-6D58-4CA4-AD0E-C779BF371923}" type="presOf" srcId="{8A1D7777-E801-494B-9DC3-2E1AC32AC42C}" destId="{AB1D17F1-2C7F-42F9-BB27-65C60446A919}" srcOrd="0" destOrd="0" presId="urn:microsoft.com/office/officeart/2005/8/layout/vList2"/>
    <dgm:cxn modelId="{DD51C2D9-8340-465D-A433-DAB880FECB28}" srcId="{A7E3A286-5D1B-4471-BAF9-45950131BC44}" destId="{AA6ED1E6-3931-4466-BD05-90F146DE4DF9}" srcOrd="5" destOrd="0" parTransId="{BBD6AC49-BB14-4102-A691-EC01F28B895E}" sibTransId="{85EECEDB-13AE-49F5-8E1C-39DA00C632F9}"/>
    <dgm:cxn modelId="{A7887BE9-B497-484D-91FD-B3EAAC26799F}" type="presOf" srcId="{9CA36ECE-2E50-46C4-B17E-DE350290486C}" destId="{E0983B23-138A-4E7D-997B-87F7F5A2D1C4}" srcOrd="0" destOrd="0" presId="urn:microsoft.com/office/officeart/2005/8/layout/vList2"/>
    <dgm:cxn modelId="{CCE563FE-A9EB-4EB2-9EA2-4B961BE03855}" srcId="{A7E3A286-5D1B-4471-BAF9-45950131BC44}" destId="{87E424F1-5F05-4AD0-ADC8-DFA4F5A4D156}" srcOrd="3" destOrd="0" parTransId="{4C87999C-E29C-4BE8-95F9-AD11FB3D52B7}" sibTransId="{E92EFD61-944F-434A-B9AE-90F31B8A779E}"/>
    <dgm:cxn modelId="{5FA0E8FF-8D2B-48DB-81D1-51BDB56949F7}" type="presOf" srcId="{07DEA2C5-9CDD-4324-8826-0D9332EE74FB}" destId="{A16E369D-46BD-461D-956D-692769755641}" srcOrd="0" destOrd="0" presId="urn:microsoft.com/office/officeart/2005/8/layout/vList2"/>
    <dgm:cxn modelId="{C86B751D-1B44-42FA-AC87-3E28175AF142}" type="presParOf" srcId="{24440AD5-1F93-42B5-8966-7A6EBAC785EE}" destId="{A16E369D-46BD-461D-956D-692769755641}" srcOrd="0" destOrd="0" presId="urn:microsoft.com/office/officeart/2005/8/layout/vList2"/>
    <dgm:cxn modelId="{A179BEDD-7E5E-43B3-9A97-AF89EB5E9633}" type="presParOf" srcId="{24440AD5-1F93-42B5-8966-7A6EBAC785EE}" destId="{D914A214-F68F-42F6-8D2C-899EB50BD5F7}" srcOrd="1" destOrd="0" presId="urn:microsoft.com/office/officeart/2005/8/layout/vList2"/>
    <dgm:cxn modelId="{E7A8DDD2-C312-4844-BEFA-15349590CDA0}" type="presParOf" srcId="{24440AD5-1F93-42B5-8966-7A6EBAC785EE}" destId="{A1BDA487-C2EE-4A03-A4C2-778943221BC6}" srcOrd="2" destOrd="0" presId="urn:microsoft.com/office/officeart/2005/8/layout/vList2"/>
    <dgm:cxn modelId="{F94ED082-8024-4A2B-B172-E07125823015}" type="presParOf" srcId="{24440AD5-1F93-42B5-8966-7A6EBAC785EE}" destId="{572D7E7E-9D04-43A4-81B0-9E7C0B69FF98}" srcOrd="3" destOrd="0" presId="urn:microsoft.com/office/officeart/2005/8/layout/vList2"/>
    <dgm:cxn modelId="{778F4F83-3995-440D-B10C-640C4B589EBF}" type="presParOf" srcId="{24440AD5-1F93-42B5-8966-7A6EBAC785EE}" destId="{AB1D17F1-2C7F-42F9-BB27-65C60446A919}" srcOrd="4" destOrd="0" presId="urn:microsoft.com/office/officeart/2005/8/layout/vList2"/>
    <dgm:cxn modelId="{D581DFAD-D407-4CCC-837E-8DA138CA08CE}" type="presParOf" srcId="{24440AD5-1F93-42B5-8966-7A6EBAC785EE}" destId="{C71075E4-AE7E-45DF-87C9-053B3E120429}" srcOrd="5" destOrd="0" presId="urn:microsoft.com/office/officeart/2005/8/layout/vList2"/>
    <dgm:cxn modelId="{902B6F7F-FE2C-40A2-86C4-B58E584B27E2}" type="presParOf" srcId="{24440AD5-1F93-42B5-8966-7A6EBAC785EE}" destId="{67C002A9-E575-4C48-BBFF-D0E61703C64A}" srcOrd="6" destOrd="0" presId="urn:microsoft.com/office/officeart/2005/8/layout/vList2"/>
    <dgm:cxn modelId="{479467B6-056F-4D44-8A4C-4D857752C326}" type="presParOf" srcId="{24440AD5-1F93-42B5-8966-7A6EBAC785EE}" destId="{38310909-3F9B-4441-B4B1-5A98F8AA3CAC}" srcOrd="7" destOrd="0" presId="urn:microsoft.com/office/officeart/2005/8/layout/vList2"/>
    <dgm:cxn modelId="{531049E0-7960-4E09-9954-FFD30574F255}" type="presParOf" srcId="{24440AD5-1F93-42B5-8966-7A6EBAC785EE}" destId="{E0983B23-138A-4E7D-997B-87F7F5A2D1C4}" srcOrd="8" destOrd="0" presId="urn:microsoft.com/office/officeart/2005/8/layout/vList2"/>
    <dgm:cxn modelId="{B94EC4CF-FBD4-4127-84D9-33FF9674AA46}" type="presParOf" srcId="{24440AD5-1F93-42B5-8966-7A6EBAC785EE}" destId="{DEA233D2-61A8-45E8-AEBC-2C7ABC30D550}" srcOrd="9" destOrd="0" presId="urn:microsoft.com/office/officeart/2005/8/layout/vList2"/>
    <dgm:cxn modelId="{16F26B5B-745B-485E-ACE1-5FD7462D26BD}" type="presParOf" srcId="{24440AD5-1F93-42B5-8966-7A6EBAC785EE}" destId="{1B48E42F-12C4-448D-8712-79EACF0317B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E3A286-5D1B-4471-BAF9-45950131BC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DEA2C5-9CDD-4324-8826-0D9332EE74FB}">
      <dgm:prSet custT="1"/>
      <dgm:spPr/>
      <dgm:t>
        <a:bodyPr/>
        <a:lstStyle/>
        <a:p>
          <a:pPr>
            <a:buFont typeface="Symbol" panose="05050102010706020507" pitchFamily="18" charset="2"/>
            <a:buChar char=""/>
          </a:pPr>
          <a:r>
            <a:rPr lang="en-US" sz="1600" dirty="0"/>
            <a:t>During the International Mental Health Awareness month of May, the Delaware County- Department of Human Services, Office of Mental Health had a purpose to highlight the importance of open discussions about mental health and to raise awareness about the impact mental health has on individuals. Mental Health Education</a:t>
          </a:r>
          <a:endParaRPr lang="en-US" sz="1600" dirty="0">
            <a:latin typeface="Calibri"/>
            <a:cs typeface="Calibri"/>
          </a:endParaRPr>
        </a:p>
      </dgm:t>
    </dgm:pt>
    <dgm:pt modelId="{D13A91DF-7C06-4769-9853-0C463309ED7D}" type="parTrans" cxnId="{7A7EB678-2CD0-4095-8BA6-C76F7EFAB05D}">
      <dgm:prSet/>
      <dgm:spPr/>
      <dgm:t>
        <a:bodyPr/>
        <a:lstStyle/>
        <a:p>
          <a:endParaRPr lang="en-US"/>
        </a:p>
      </dgm:t>
    </dgm:pt>
    <dgm:pt modelId="{E0A35B98-0098-4FBE-866C-A17A522543D3}" type="sibTrans" cxnId="{7A7EB678-2CD0-4095-8BA6-C76F7EFAB05D}">
      <dgm:prSet/>
      <dgm:spPr/>
      <dgm:t>
        <a:bodyPr/>
        <a:lstStyle/>
        <a:p>
          <a:endParaRPr lang="en-US"/>
        </a:p>
      </dgm:t>
    </dgm:pt>
    <dgm:pt modelId="{AA776884-27CE-4B69-83DA-0346CFBE6257}">
      <dgm:prSet custT="1"/>
      <dgm:spPr/>
      <dgm:t>
        <a:bodyPr/>
        <a:lstStyle/>
        <a:p>
          <a:pPr>
            <a:buFont typeface="Symbol" panose="05050102010706020507" pitchFamily="18" charset="2"/>
            <a:buChar char=""/>
          </a:pPr>
          <a:r>
            <a:rPr lang="en-US" sz="1600" dirty="0">
              <a:latin typeface="Calibri"/>
              <a:cs typeface="Calibri"/>
            </a:rPr>
            <a:t>Commence an assessment of Crisis Services and development of a plan to address service gaps and to align with the SAMHSA Crisis Best Practice Toolkit.</a:t>
          </a:r>
        </a:p>
      </dgm:t>
    </dgm:pt>
    <dgm:pt modelId="{B9D31430-4C06-4C62-83CF-22A429F59A6E}" type="parTrans" cxnId="{A4843923-4B6F-4A06-A623-37C89B7EFB97}">
      <dgm:prSet/>
      <dgm:spPr/>
      <dgm:t>
        <a:bodyPr/>
        <a:lstStyle/>
        <a:p>
          <a:endParaRPr lang="en-US"/>
        </a:p>
      </dgm:t>
    </dgm:pt>
    <dgm:pt modelId="{99D1A589-0DA3-4101-AF7D-D66E6EFCF676}" type="sibTrans" cxnId="{A4843923-4B6F-4A06-A623-37C89B7EFB97}">
      <dgm:prSet/>
      <dgm:spPr/>
      <dgm:t>
        <a:bodyPr/>
        <a:lstStyle/>
        <a:p>
          <a:endParaRPr lang="en-US"/>
        </a:p>
      </dgm:t>
    </dgm:pt>
    <dgm:pt modelId="{969F313E-37B5-48C6-891D-B3C75A23C509}">
      <dgm:prSet custT="1"/>
      <dgm:spPr/>
      <dgm:t>
        <a:bodyPr/>
        <a:lstStyle/>
        <a:p>
          <a:r>
            <a:rPr lang="en-US" sz="1600" dirty="0"/>
            <a:t>Worked with the Court &amp; Community Connections Administrator and the District Attorney’s Office to move forward the Healthy Kids, Healthy Schools Initiative.</a:t>
          </a:r>
        </a:p>
      </dgm:t>
    </dgm:pt>
    <dgm:pt modelId="{4767E4EA-7569-43C9-857E-E285D57229B3}" type="parTrans" cxnId="{6DCCF62B-AEB8-4023-8FEF-54F03D275E89}">
      <dgm:prSet/>
      <dgm:spPr/>
      <dgm:t>
        <a:bodyPr/>
        <a:lstStyle/>
        <a:p>
          <a:endParaRPr lang="en-US"/>
        </a:p>
      </dgm:t>
    </dgm:pt>
    <dgm:pt modelId="{476CE7D5-9BF9-4A07-96D5-6EC75F87D790}" type="sibTrans" cxnId="{6DCCF62B-AEB8-4023-8FEF-54F03D275E89}">
      <dgm:prSet/>
      <dgm:spPr/>
      <dgm:t>
        <a:bodyPr/>
        <a:lstStyle/>
        <a:p>
          <a:endParaRPr lang="en-US"/>
        </a:p>
      </dgm:t>
    </dgm:pt>
    <dgm:pt modelId="{8A1D7777-E801-494B-9DC3-2E1AC32AC42C}">
      <dgm:prSet custT="1"/>
      <dgm:spPr/>
      <dgm:t>
        <a:bodyPr/>
        <a:lstStyle/>
        <a:p>
          <a:pPr>
            <a:buFont typeface="Symbol" panose="05050102010706020507" pitchFamily="18" charset="2"/>
            <a:buChar char=""/>
          </a:pPr>
          <a:r>
            <a:rPr lang="en-US" sz="1600" dirty="0">
              <a:latin typeface="Calibri"/>
              <a:cs typeface="Calibri"/>
            </a:rPr>
            <a:t>Increased Blended Case Management providers to 5 providers in order to ensure that all individuals needing a case manager are able to access one in a timely manner.  One new provider is focused on providing case management to children.</a:t>
          </a:r>
        </a:p>
      </dgm:t>
    </dgm:pt>
    <dgm:pt modelId="{38EC9AA3-CD79-47CD-BBAA-B304683FE696}" type="parTrans" cxnId="{0E4DF96C-AE60-4800-BA88-39EBFE0765D6}">
      <dgm:prSet/>
      <dgm:spPr/>
      <dgm:t>
        <a:bodyPr/>
        <a:lstStyle/>
        <a:p>
          <a:endParaRPr lang="en-US"/>
        </a:p>
      </dgm:t>
    </dgm:pt>
    <dgm:pt modelId="{02950B78-30FF-47B8-9D5F-7519C9037812}" type="sibTrans" cxnId="{0E4DF96C-AE60-4800-BA88-39EBFE0765D6}">
      <dgm:prSet/>
      <dgm:spPr/>
      <dgm:t>
        <a:bodyPr/>
        <a:lstStyle/>
        <a:p>
          <a:endParaRPr lang="en-US"/>
        </a:p>
      </dgm:t>
    </dgm:pt>
    <dgm:pt modelId="{6B500C89-E593-4830-80DD-3733CE398582}">
      <dgm:prSet custT="1"/>
      <dgm:spPr/>
      <dgm:t>
        <a:bodyPr/>
        <a:lstStyle/>
        <a:p>
          <a:pPr>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Times New Roman" panose="02020603050405020304" pitchFamily="18" charset="0"/>
            </a:rPr>
            <a:t>Coordinated 9 monthly ZOOM agenda development meetings, as well as 9 DELCO Community Support Program</a:t>
          </a:r>
          <a:endParaRPr lang="en-US" sz="1600" dirty="0">
            <a:latin typeface="Calibri"/>
            <a:cs typeface="Calibri"/>
          </a:endParaRPr>
        </a:p>
      </dgm:t>
    </dgm:pt>
    <dgm:pt modelId="{37B9E2AD-6FE4-40D7-9EC1-7EFC63E487A3}" type="parTrans" cxnId="{CD773C3A-D616-43CF-AF54-CD3D48DC5932}">
      <dgm:prSet/>
      <dgm:spPr/>
      <dgm:t>
        <a:bodyPr/>
        <a:lstStyle/>
        <a:p>
          <a:endParaRPr lang="en-US"/>
        </a:p>
      </dgm:t>
    </dgm:pt>
    <dgm:pt modelId="{D6DC71A1-3EF3-4FBC-AFB9-D8D4E87F6D13}" type="sibTrans" cxnId="{CD773C3A-D616-43CF-AF54-CD3D48DC5932}">
      <dgm:prSet/>
      <dgm:spPr/>
      <dgm:t>
        <a:bodyPr/>
        <a:lstStyle/>
        <a:p>
          <a:endParaRPr lang="en-US"/>
        </a:p>
      </dgm:t>
    </dgm:pt>
    <dgm:pt modelId="{24440AD5-1F93-42B5-8966-7A6EBAC785EE}" type="pres">
      <dgm:prSet presAssocID="{A7E3A286-5D1B-4471-BAF9-45950131BC44}" presName="linear" presStyleCnt="0">
        <dgm:presLayoutVars>
          <dgm:animLvl val="lvl"/>
          <dgm:resizeHandles val="exact"/>
        </dgm:presLayoutVars>
      </dgm:prSet>
      <dgm:spPr/>
    </dgm:pt>
    <dgm:pt modelId="{A16E369D-46BD-461D-956D-692769755641}" type="pres">
      <dgm:prSet presAssocID="{07DEA2C5-9CDD-4324-8826-0D9332EE74FB}" presName="parentText" presStyleLbl="node1" presStyleIdx="0" presStyleCnt="5" custLinFactY="-1914" custLinFactNeighborX="2029" custLinFactNeighborY="-100000">
        <dgm:presLayoutVars>
          <dgm:chMax val="0"/>
          <dgm:bulletEnabled val="1"/>
        </dgm:presLayoutVars>
      </dgm:prSet>
      <dgm:spPr/>
    </dgm:pt>
    <dgm:pt modelId="{D914A214-F68F-42F6-8D2C-899EB50BD5F7}" type="pres">
      <dgm:prSet presAssocID="{E0A35B98-0098-4FBE-866C-A17A522543D3}" presName="spacer" presStyleCnt="0"/>
      <dgm:spPr/>
    </dgm:pt>
    <dgm:pt modelId="{1269B184-9AC8-4100-BB4B-35023461CD25}" type="pres">
      <dgm:prSet presAssocID="{AA776884-27CE-4B69-83DA-0346CFBE6257}" presName="parentText" presStyleLbl="node1" presStyleIdx="1" presStyleCnt="5">
        <dgm:presLayoutVars>
          <dgm:chMax val="0"/>
          <dgm:bulletEnabled val="1"/>
        </dgm:presLayoutVars>
      </dgm:prSet>
      <dgm:spPr/>
    </dgm:pt>
    <dgm:pt modelId="{B0763BE5-AF4A-4BEF-8B8A-ADEEE46BA8FD}" type="pres">
      <dgm:prSet presAssocID="{99D1A589-0DA3-4101-AF7D-D66E6EFCF676}" presName="spacer" presStyleCnt="0"/>
      <dgm:spPr/>
    </dgm:pt>
    <dgm:pt modelId="{A1BDA487-C2EE-4A03-A4C2-778943221BC6}" type="pres">
      <dgm:prSet presAssocID="{969F313E-37B5-48C6-891D-B3C75A23C509}" presName="parentText" presStyleLbl="node1" presStyleIdx="2" presStyleCnt="5">
        <dgm:presLayoutVars>
          <dgm:chMax val="0"/>
          <dgm:bulletEnabled val="1"/>
        </dgm:presLayoutVars>
      </dgm:prSet>
      <dgm:spPr/>
    </dgm:pt>
    <dgm:pt modelId="{572D7E7E-9D04-43A4-81B0-9E7C0B69FF98}" type="pres">
      <dgm:prSet presAssocID="{476CE7D5-9BF9-4A07-96D5-6EC75F87D790}" presName="spacer" presStyleCnt="0"/>
      <dgm:spPr/>
    </dgm:pt>
    <dgm:pt modelId="{AB1D17F1-2C7F-42F9-BB27-65C60446A919}" type="pres">
      <dgm:prSet presAssocID="{8A1D7777-E801-494B-9DC3-2E1AC32AC42C}" presName="parentText" presStyleLbl="node1" presStyleIdx="3" presStyleCnt="5">
        <dgm:presLayoutVars>
          <dgm:chMax val="0"/>
          <dgm:bulletEnabled val="1"/>
        </dgm:presLayoutVars>
      </dgm:prSet>
      <dgm:spPr/>
    </dgm:pt>
    <dgm:pt modelId="{07165135-6D48-4A3D-A2F7-2C405E4AAA2E}" type="pres">
      <dgm:prSet presAssocID="{02950B78-30FF-47B8-9D5F-7519C9037812}" presName="spacer" presStyleCnt="0"/>
      <dgm:spPr/>
    </dgm:pt>
    <dgm:pt modelId="{F9F0D633-CBEA-45B1-9354-D57C67417825}" type="pres">
      <dgm:prSet presAssocID="{6B500C89-E593-4830-80DD-3733CE398582}" presName="parentText" presStyleLbl="node1" presStyleIdx="4" presStyleCnt="5">
        <dgm:presLayoutVars>
          <dgm:chMax val="0"/>
          <dgm:bulletEnabled val="1"/>
        </dgm:presLayoutVars>
      </dgm:prSet>
      <dgm:spPr/>
    </dgm:pt>
  </dgm:ptLst>
  <dgm:cxnLst>
    <dgm:cxn modelId="{A4843923-4B6F-4A06-A623-37C89B7EFB97}" srcId="{A7E3A286-5D1B-4471-BAF9-45950131BC44}" destId="{AA776884-27CE-4B69-83DA-0346CFBE6257}" srcOrd="1" destOrd="0" parTransId="{B9D31430-4C06-4C62-83CF-22A429F59A6E}" sibTransId="{99D1A589-0DA3-4101-AF7D-D66E6EFCF676}"/>
    <dgm:cxn modelId="{C19B6627-18E2-43CE-9754-0DB806E73B2B}" type="presOf" srcId="{A7E3A286-5D1B-4471-BAF9-45950131BC44}" destId="{24440AD5-1F93-42B5-8966-7A6EBAC785EE}" srcOrd="0" destOrd="0" presId="urn:microsoft.com/office/officeart/2005/8/layout/vList2"/>
    <dgm:cxn modelId="{6DCCF62B-AEB8-4023-8FEF-54F03D275E89}" srcId="{A7E3A286-5D1B-4471-BAF9-45950131BC44}" destId="{969F313E-37B5-48C6-891D-B3C75A23C509}" srcOrd="2" destOrd="0" parTransId="{4767E4EA-7569-43C9-857E-E285D57229B3}" sibTransId="{476CE7D5-9BF9-4A07-96D5-6EC75F87D790}"/>
    <dgm:cxn modelId="{1824142C-DAAD-467E-A9D9-E5787E0DDA80}" type="presOf" srcId="{969F313E-37B5-48C6-891D-B3C75A23C509}" destId="{A1BDA487-C2EE-4A03-A4C2-778943221BC6}" srcOrd="0" destOrd="0" presId="urn:microsoft.com/office/officeart/2005/8/layout/vList2"/>
    <dgm:cxn modelId="{A012762D-CF42-4019-8505-06F5C59C7927}" type="presOf" srcId="{8A1D7777-E801-494B-9DC3-2E1AC32AC42C}" destId="{AB1D17F1-2C7F-42F9-BB27-65C60446A919}" srcOrd="0" destOrd="0" presId="urn:microsoft.com/office/officeart/2005/8/layout/vList2"/>
    <dgm:cxn modelId="{CD773C3A-D616-43CF-AF54-CD3D48DC5932}" srcId="{A7E3A286-5D1B-4471-BAF9-45950131BC44}" destId="{6B500C89-E593-4830-80DD-3733CE398582}" srcOrd="4" destOrd="0" parTransId="{37B9E2AD-6FE4-40D7-9EC1-7EFC63E487A3}" sibTransId="{D6DC71A1-3EF3-4FBC-AFB9-D8D4E87F6D13}"/>
    <dgm:cxn modelId="{30ABC53A-441F-4EB9-884E-428E443EB45B}" type="presOf" srcId="{AA776884-27CE-4B69-83DA-0346CFBE6257}" destId="{1269B184-9AC8-4100-BB4B-35023461CD25}" srcOrd="0" destOrd="0" presId="urn:microsoft.com/office/officeart/2005/8/layout/vList2"/>
    <dgm:cxn modelId="{B40F453B-05F6-495B-8FFE-E7E0EA05A759}" type="presOf" srcId="{07DEA2C5-9CDD-4324-8826-0D9332EE74FB}" destId="{A16E369D-46BD-461D-956D-692769755641}" srcOrd="0" destOrd="0" presId="urn:microsoft.com/office/officeart/2005/8/layout/vList2"/>
    <dgm:cxn modelId="{0E4DF96C-AE60-4800-BA88-39EBFE0765D6}" srcId="{A7E3A286-5D1B-4471-BAF9-45950131BC44}" destId="{8A1D7777-E801-494B-9DC3-2E1AC32AC42C}" srcOrd="3" destOrd="0" parTransId="{38EC9AA3-CD79-47CD-BBAA-B304683FE696}" sibTransId="{02950B78-30FF-47B8-9D5F-7519C9037812}"/>
    <dgm:cxn modelId="{7A7EB678-2CD0-4095-8BA6-C76F7EFAB05D}" srcId="{A7E3A286-5D1B-4471-BAF9-45950131BC44}" destId="{07DEA2C5-9CDD-4324-8826-0D9332EE74FB}" srcOrd="0" destOrd="0" parTransId="{D13A91DF-7C06-4769-9853-0C463309ED7D}" sibTransId="{E0A35B98-0098-4FBE-866C-A17A522543D3}"/>
    <dgm:cxn modelId="{C961528B-568E-4DBA-8209-033CC96E53E6}" type="presOf" srcId="{6B500C89-E593-4830-80DD-3733CE398582}" destId="{F9F0D633-CBEA-45B1-9354-D57C67417825}" srcOrd="0" destOrd="0" presId="urn:microsoft.com/office/officeart/2005/8/layout/vList2"/>
    <dgm:cxn modelId="{EAAEB184-A931-48F9-9F1B-7835091C143E}" type="presParOf" srcId="{24440AD5-1F93-42B5-8966-7A6EBAC785EE}" destId="{A16E369D-46BD-461D-956D-692769755641}" srcOrd="0" destOrd="0" presId="urn:microsoft.com/office/officeart/2005/8/layout/vList2"/>
    <dgm:cxn modelId="{CD149091-4C7F-460F-84CB-62C731840C06}" type="presParOf" srcId="{24440AD5-1F93-42B5-8966-7A6EBAC785EE}" destId="{D914A214-F68F-42F6-8D2C-899EB50BD5F7}" srcOrd="1" destOrd="0" presId="urn:microsoft.com/office/officeart/2005/8/layout/vList2"/>
    <dgm:cxn modelId="{E3285716-0439-4F42-8DCC-148712C85A82}" type="presParOf" srcId="{24440AD5-1F93-42B5-8966-7A6EBAC785EE}" destId="{1269B184-9AC8-4100-BB4B-35023461CD25}" srcOrd="2" destOrd="0" presId="urn:microsoft.com/office/officeart/2005/8/layout/vList2"/>
    <dgm:cxn modelId="{5F7A0F69-7934-41E3-8047-AB23BF3BB214}" type="presParOf" srcId="{24440AD5-1F93-42B5-8966-7A6EBAC785EE}" destId="{B0763BE5-AF4A-4BEF-8B8A-ADEEE46BA8FD}" srcOrd="3" destOrd="0" presId="urn:microsoft.com/office/officeart/2005/8/layout/vList2"/>
    <dgm:cxn modelId="{1888092D-00D0-4128-8582-1ADF2411306D}" type="presParOf" srcId="{24440AD5-1F93-42B5-8966-7A6EBAC785EE}" destId="{A1BDA487-C2EE-4A03-A4C2-778943221BC6}" srcOrd="4" destOrd="0" presId="urn:microsoft.com/office/officeart/2005/8/layout/vList2"/>
    <dgm:cxn modelId="{F1517EE6-5E32-4610-9D69-D87E3D3E5DE9}" type="presParOf" srcId="{24440AD5-1F93-42B5-8966-7A6EBAC785EE}" destId="{572D7E7E-9D04-43A4-81B0-9E7C0B69FF98}" srcOrd="5" destOrd="0" presId="urn:microsoft.com/office/officeart/2005/8/layout/vList2"/>
    <dgm:cxn modelId="{8269EA9C-AF0C-4648-AF2C-316902445D39}" type="presParOf" srcId="{24440AD5-1F93-42B5-8966-7A6EBAC785EE}" destId="{AB1D17F1-2C7F-42F9-BB27-65C60446A919}" srcOrd="6" destOrd="0" presId="urn:microsoft.com/office/officeart/2005/8/layout/vList2"/>
    <dgm:cxn modelId="{29307B2A-6F9F-4979-80DC-427142343725}" type="presParOf" srcId="{24440AD5-1F93-42B5-8966-7A6EBAC785EE}" destId="{07165135-6D48-4A3D-A2F7-2C405E4AAA2E}" srcOrd="7" destOrd="0" presId="urn:microsoft.com/office/officeart/2005/8/layout/vList2"/>
    <dgm:cxn modelId="{663D4A62-5A99-46A6-AFED-44D65B3DB8A8}" type="presParOf" srcId="{24440AD5-1F93-42B5-8966-7A6EBAC785EE}" destId="{F9F0D633-CBEA-45B1-9354-D57C674178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E3A286-5D1B-4471-BAF9-45950131BC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DEA2C5-9CDD-4324-8826-0D9332EE74FB}">
      <dgm:prSet custT="1"/>
      <dgm:spPr/>
      <dgm:t>
        <a:bodyPr/>
        <a:lstStyle/>
        <a:p>
          <a:pPr>
            <a:buFont typeface="Symbol" panose="05050102010706020507" pitchFamily="18" charset="2"/>
            <a:buChar char=""/>
          </a:pPr>
          <a:r>
            <a:rPr lang="en-US" sz="1600" dirty="0">
              <a:latin typeface="Calibri"/>
              <a:cs typeface="Calibri"/>
            </a:rPr>
            <a:t>Trained 135 individuals (County Human Services staff, providers, and partners) in trauma from July 2023 - Jun 2024</a:t>
          </a:r>
        </a:p>
      </dgm:t>
    </dgm:pt>
    <dgm:pt modelId="{D13A91DF-7C06-4769-9853-0C463309ED7D}" type="parTrans" cxnId="{7A7EB678-2CD0-4095-8BA6-C76F7EFAB05D}">
      <dgm:prSet/>
      <dgm:spPr/>
      <dgm:t>
        <a:bodyPr/>
        <a:lstStyle/>
        <a:p>
          <a:endParaRPr lang="en-US"/>
        </a:p>
      </dgm:t>
    </dgm:pt>
    <dgm:pt modelId="{E0A35B98-0098-4FBE-866C-A17A522543D3}" type="sibTrans" cxnId="{7A7EB678-2CD0-4095-8BA6-C76F7EFAB05D}">
      <dgm:prSet/>
      <dgm:spPr/>
      <dgm:t>
        <a:bodyPr/>
        <a:lstStyle/>
        <a:p>
          <a:endParaRPr lang="en-US"/>
        </a:p>
      </dgm:t>
    </dgm:pt>
    <dgm:pt modelId="{82D0D315-0872-481F-AB7C-4196368142FD}">
      <dgm:prSet custT="1"/>
      <dgm:spPr/>
      <dgm:t>
        <a:bodyPr/>
        <a:lstStyle/>
        <a:p>
          <a:pPr>
            <a:buFont typeface="Symbol" panose="05050102010706020507" pitchFamily="18" charset="2"/>
            <a:buChar char=""/>
          </a:pPr>
          <a:r>
            <a:rPr lang="en-US" sz="1600" dirty="0">
              <a:effectLst/>
              <a:latin typeface="Calibri" panose="020F0502020204030204" pitchFamily="34" charset="0"/>
              <a:ea typeface="Aptos" panose="020B0004020202020204" pitchFamily="34" charset="0"/>
              <a:cs typeface="Times New Roman" panose="02020603050405020304" pitchFamily="18" charset="0"/>
            </a:rPr>
            <a:t>The Certified Peer Supports team hosted and participated in several Peer Support Learning Community (PSLC)Coordinated 9 monthly ZOOM agenda development meetings, as well as 9 DELCO Community Support Program (CSP) hybrid community meetings.</a:t>
          </a:r>
          <a:endParaRPr lang="en-US" sz="1600" dirty="0">
            <a:latin typeface="Calibri"/>
            <a:cs typeface="Calibri"/>
          </a:endParaRPr>
        </a:p>
      </dgm:t>
    </dgm:pt>
    <dgm:pt modelId="{56714427-362A-428C-B090-1D4479ED5AA0}" type="parTrans" cxnId="{F406A1EB-458B-4CAC-A0D6-9077A9D4ACE7}">
      <dgm:prSet/>
      <dgm:spPr/>
      <dgm:t>
        <a:bodyPr/>
        <a:lstStyle/>
        <a:p>
          <a:endParaRPr lang="en-US"/>
        </a:p>
      </dgm:t>
    </dgm:pt>
    <dgm:pt modelId="{C3890BB8-9400-4CD8-819C-5B5B0F65AA29}" type="sibTrans" cxnId="{F406A1EB-458B-4CAC-A0D6-9077A9D4ACE7}">
      <dgm:prSet/>
      <dgm:spPr/>
      <dgm:t>
        <a:bodyPr/>
        <a:lstStyle/>
        <a:p>
          <a:endParaRPr lang="en-US"/>
        </a:p>
      </dgm:t>
    </dgm:pt>
    <dgm:pt modelId="{E3E79325-7C72-4DCF-9E86-92A2E0606905}">
      <dgm:prSet custT="1"/>
      <dgm:spPr/>
      <dgm:t>
        <a:bodyPr/>
        <a:lstStyle/>
        <a:p>
          <a:pPr>
            <a:buFont typeface="Symbol" panose="05050102010706020507" pitchFamily="18" charset="2"/>
            <a:buChar char=""/>
          </a:pPr>
          <a:r>
            <a:rPr lang="en-US" sz="1600" dirty="0"/>
            <a:t>Mental Health Office’s Certified Peer Specialist facilitated 45+ Alternative Perceptions in-person support group meetings, as well as created and supported Alternative Perceptions marketing and graphic design development, which will continue throughout 2025/26-year</a:t>
          </a:r>
          <a:endParaRPr lang="en-US" sz="1600" dirty="0">
            <a:latin typeface="Calibri"/>
            <a:cs typeface="Calibri"/>
          </a:endParaRPr>
        </a:p>
      </dgm:t>
    </dgm:pt>
    <dgm:pt modelId="{F70C5374-F3F2-4A8C-8369-266C55A638BE}" type="parTrans" cxnId="{C29E4230-8C96-480B-BE12-F20C3A86064E}">
      <dgm:prSet/>
      <dgm:spPr/>
      <dgm:t>
        <a:bodyPr/>
        <a:lstStyle/>
        <a:p>
          <a:endParaRPr lang="en-US"/>
        </a:p>
      </dgm:t>
    </dgm:pt>
    <dgm:pt modelId="{40AEEF84-477A-46BC-B3E8-64446FCBADF3}" type="sibTrans" cxnId="{C29E4230-8C96-480B-BE12-F20C3A86064E}">
      <dgm:prSet/>
      <dgm:spPr/>
      <dgm:t>
        <a:bodyPr/>
        <a:lstStyle/>
        <a:p>
          <a:endParaRPr lang="en-US"/>
        </a:p>
      </dgm:t>
    </dgm:pt>
    <dgm:pt modelId="{F1966327-B5A6-4391-A6EC-FECEF5900B55}">
      <dgm:prSet custT="1"/>
      <dgm:spPr/>
      <dgm:t>
        <a:bodyPr/>
        <a:lstStyle/>
        <a:p>
          <a:pPr>
            <a:buFont typeface="Symbol" panose="05050102010706020507" pitchFamily="18" charset="2"/>
            <a:buChar char=""/>
          </a:pPr>
          <a:r>
            <a:rPr lang="en-US" sz="1600" dirty="0"/>
            <a:t>Community Residential Services staff successfully transitioned 16 residents from a LTSR which closed in May 2025</a:t>
          </a:r>
          <a:endParaRPr lang="en-US" sz="1600" dirty="0">
            <a:latin typeface="Calibri"/>
            <a:cs typeface="Calibri"/>
          </a:endParaRPr>
        </a:p>
      </dgm:t>
    </dgm:pt>
    <dgm:pt modelId="{08E162AF-84C0-4C7A-B7FB-33ED6B0514DA}" type="parTrans" cxnId="{AFE2BE39-A751-4521-98E9-939786E9186F}">
      <dgm:prSet/>
      <dgm:spPr/>
      <dgm:t>
        <a:bodyPr/>
        <a:lstStyle/>
        <a:p>
          <a:endParaRPr lang="en-US"/>
        </a:p>
      </dgm:t>
    </dgm:pt>
    <dgm:pt modelId="{4ACB95C7-A8D0-4944-AC51-CC2EA00E17E0}" type="sibTrans" cxnId="{AFE2BE39-A751-4521-98E9-939786E9186F}">
      <dgm:prSet/>
      <dgm:spPr/>
      <dgm:t>
        <a:bodyPr/>
        <a:lstStyle/>
        <a:p>
          <a:endParaRPr lang="en-US"/>
        </a:p>
      </dgm:t>
    </dgm:pt>
    <dgm:pt modelId="{151877BC-A771-4911-8BFE-5D3C1BEAA2F3}">
      <dgm:prSet custT="1"/>
      <dgm:spPr/>
      <dgm:t>
        <a:bodyPr/>
        <a:lstStyle/>
        <a:p>
          <a:pPr>
            <a:buFont typeface="Symbol" panose="05050102010706020507" pitchFamily="18" charset="2"/>
            <a:buChar char=""/>
          </a:pPr>
          <a:r>
            <a:rPr lang="en-US" sz="1600" dirty="0"/>
            <a:t>Community Residential Services staff facilitated a graduation ceremony for individuals who successfully graduated to a less restrictive level of residential services while moving forward in their recovery </a:t>
          </a:r>
          <a:endParaRPr lang="en-US" sz="1600" dirty="0">
            <a:latin typeface="Calibri"/>
            <a:cs typeface="Calibri"/>
          </a:endParaRPr>
        </a:p>
      </dgm:t>
    </dgm:pt>
    <dgm:pt modelId="{19CC4AE2-C0FD-4782-9B1A-ACC1D30BFA4E}" type="parTrans" cxnId="{F94EE6AD-FB24-4EF7-B0CB-B2731FD4A48C}">
      <dgm:prSet/>
      <dgm:spPr/>
      <dgm:t>
        <a:bodyPr/>
        <a:lstStyle/>
        <a:p>
          <a:endParaRPr lang="en-US"/>
        </a:p>
      </dgm:t>
    </dgm:pt>
    <dgm:pt modelId="{22977C34-6956-4ACD-A043-AD4556991D6B}" type="sibTrans" cxnId="{F94EE6AD-FB24-4EF7-B0CB-B2731FD4A48C}">
      <dgm:prSet/>
      <dgm:spPr/>
      <dgm:t>
        <a:bodyPr/>
        <a:lstStyle/>
        <a:p>
          <a:endParaRPr lang="en-US"/>
        </a:p>
      </dgm:t>
    </dgm:pt>
    <dgm:pt modelId="{398CAEAE-0ECB-4E87-BF49-FCD07F9224E3}">
      <dgm:prSet custT="1"/>
      <dgm:spPr/>
      <dgm:t>
        <a:bodyPr/>
        <a:lstStyle/>
        <a:p>
          <a:pPr>
            <a:buFont typeface="Symbol" panose="05050102010706020507" pitchFamily="18" charset="2"/>
            <a:buChar char=""/>
          </a:pPr>
          <a:r>
            <a:rPr lang="en-US" sz="1600" dirty="0"/>
            <a:t>Worked with our community physical and behavioral health providers to enhance their crisis response services due to the closure of our site-based walk-in crisis center</a:t>
          </a:r>
          <a:endParaRPr lang="en-US" sz="1600" dirty="0">
            <a:latin typeface="Calibri"/>
            <a:cs typeface="Calibri"/>
          </a:endParaRPr>
        </a:p>
      </dgm:t>
    </dgm:pt>
    <dgm:pt modelId="{EAB6AF05-F1B2-4B39-9C17-A398BC77131D}" type="parTrans" cxnId="{7EF3EC01-39E7-49EE-BF40-4EBCE32298AB}">
      <dgm:prSet/>
      <dgm:spPr/>
      <dgm:t>
        <a:bodyPr/>
        <a:lstStyle/>
        <a:p>
          <a:endParaRPr lang="en-US"/>
        </a:p>
      </dgm:t>
    </dgm:pt>
    <dgm:pt modelId="{99D07098-03E4-4B05-A554-A0FFAE363F08}" type="sibTrans" cxnId="{7EF3EC01-39E7-49EE-BF40-4EBCE32298AB}">
      <dgm:prSet/>
      <dgm:spPr/>
      <dgm:t>
        <a:bodyPr/>
        <a:lstStyle/>
        <a:p>
          <a:endParaRPr lang="en-US"/>
        </a:p>
      </dgm:t>
    </dgm:pt>
    <dgm:pt modelId="{24440AD5-1F93-42B5-8966-7A6EBAC785EE}" type="pres">
      <dgm:prSet presAssocID="{A7E3A286-5D1B-4471-BAF9-45950131BC44}" presName="linear" presStyleCnt="0">
        <dgm:presLayoutVars>
          <dgm:animLvl val="lvl"/>
          <dgm:resizeHandles val="exact"/>
        </dgm:presLayoutVars>
      </dgm:prSet>
      <dgm:spPr/>
    </dgm:pt>
    <dgm:pt modelId="{A16E369D-46BD-461D-956D-692769755641}" type="pres">
      <dgm:prSet presAssocID="{07DEA2C5-9CDD-4324-8826-0D9332EE74FB}" presName="parentText" presStyleLbl="node1" presStyleIdx="0" presStyleCnt="6" custLinFactY="-1914" custLinFactNeighborX="2029" custLinFactNeighborY="-100000">
        <dgm:presLayoutVars>
          <dgm:chMax val="0"/>
          <dgm:bulletEnabled val="1"/>
        </dgm:presLayoutVars>
      </dgm:prSet>
      <dgm:spPr/>
    </dgm:pt>
    <dgm:pt modelId="{D914A214-F68F-42F6-8D2C-899EB50BD5F7}" type="pres">
      <dgm:prSet presAssocID="{E0A35B98-0098-4FBE-866C-A17A522543D3}" presName="spacer" presStyleCnt="0"/>
      <dgm:spPr/>
    </dgm:pt>
    <dgm:pt modelId="{100B948B-8D45-4B10-8684-01092CE81619}" type="pres">
      <dgm:prSet presAssocID="{82D0D315-0872-481F-AB7C-4196368142FD}" presName="parentText" presStyleLbl="node1" presStyleIdx="1" presStyleCnt="6">
        <dgm:presLayoutVars>
          <dgm:chMax val="0"/>
          <dgm:bulletEnabled val="1"/>
        </dgm:presLayoutVars>
      </dgm:prSet>
      <dgm:spPr/>
    </dgm:pt>
    <dgm:pt modelId="{67406EA4-A176-4EC8-9B77-DF5A3563A0ED}" type="pres">
      <dgm:prSet presAssocID="{C3890BB8-9400-4CD8-819C-5B5B0F65AA29}" presName="spacer" presStyleCnt="0"/>
      <dgm:spPr/>
    </dgm:pt>
    <dgm:pt modelId="{2565A979-E759-4173-AC9A-38DF127D990D}" type="pres">
      <dgm:prSet presAssocID="{E3E79325-7C72-4DCF-9E86-92A2E0606905}" presName="parentText" presStyleLbl="node1" presStyleIdx="2" presStyleCnt="6">
        <dgm:presLayoutVars>
          <dgm:chMax val="0"/>
          <dgm:bulletEnabled val="1"/>
        </dgm:presLayoutVars>
      </dgm:prSet>
      <dgm:spPr/>
    </dgm:pt>
    <dgm:pt modelId="{985CC95D-E0E3-46E9-A458-490192D5F0AE}" type="pres">
      <dgm:prSet presAssocID="{40AEEF84-477A-46BC-B3E8-64446FCBADF3}" presName="spacer" presStyleCnt="0"/>
      <dgm:spPr/>
    </dgm:pt>
    <dgm:pt modelId="{2F07FE71-D7A0-4E1E-9D8C-A5EC7572FF8D}" type="pres">
      <dgm:prSet presAssocID="{F1966327-B5A6-4391-A6EC-FECEF5900B55}" presName="parentText" presStyleLbl="node1" presStyleIdx="3" presStyleCnt="6">
        <dgm:presLayoutVars>
          <dgm:chMax val="0"/>
          <dgm:bulletEnabled val="1"/>
        </dgm:presLayoutVars>
      </dgm:prSet>
      <dgm:spPr/>
    </dgm:pt>
    <dgm:pt modelId="{59003B6B-776D-4528-A8DE-DF9F03CF79E8}" type="pres">
      <dgm:prSet presAssocID="{4ACB95C7-A8D0-4944-AC51-CC2EA00E17E0}" presName="spacer" presStyleCnt="0"/>
      <dgm:spPr/>
    </dgm:pt>
    <dgm:pt modelId="{55D8FC3A-5F4D-4202-AA3E-E2E8F0EC6D7B}" type="pres">
      <dgm:prSet presAssocID="{151877BC-A771-4911-8BFE-5D3C1BEAA2F3}" presName="parentText" presStyleLbl="node1" presStyleIdx="4" presStyleCnt="6" custLinFactY="-1914" custLinFactNeighborX="2029" custLinFactNeighborY="-100000">
        <dgm:presLayoutVars>
          <dgm:chMax val="0"/>
          <dgm:bulletEnabled val="1"/>
        </dgm:presLayoutVars>
      </dgm:prSet>
      <dgm:spPr/>
    </dgm:pt>
    <dgm:pt modelId="{0603844D-635F-492B-A001-5B64325E51A2}" type="pres">
      <dgm:prSet presAssocID="{22977C34-6956-4ACD-A043-AD4556991D6B}" presName="spacer" presStyleCnt="0"/>
      <dgm:spPr/>
    </dgm:pt>
    <dgm:pt modelId="{B2E8E5CE-8D00-4370-94D2-C7D6C35D468B}" type="pres">
      <dgm:prSet presAssocID="{398CAEAE-0ECB-4E87-BF49-FCD07F9224E3}" presName="parentText" presStyleLbl="node1" presStyleIdx="5" presStyleCnt="6">
        <dgm:presLayoutVars>
          <dgm:chMax val="0"/>
          <dgm:bulletEnabled val="1"/>
        </dgm:presLayoutVars>
      </dgm:prSet>
      <dgm:spPr/>
    </dgm:pt>
  </dgm:ptLst>
  <dgm:cxnLst>
    <dgm:cxn modelId="{7EF3EC01-39E7-49EE-BF40-4EBCE32298AB}" srcId="{A7E3A286-5D1B-4471-BAF9-45950131BC44}" destId="{398CAEAE-0ECB-4E87-BF49-FCD07F9224E3}" srcOrd="5" destOrd="0" parTransId="{EAB6AF05-F1B2-4B39-9C17-A398BC77131D}" sibTransId="{99D07098-03E4-4B05-A554-A0FFAE363F08}"/>
    <dgm:cxn modelId="{F857F11C-4931-42D7-AB24-28BFC0588BB7}" type="presOf" srcId="{F1966327-B5A6-4391-A6EC-FECEF5900B55}" destId="{2F07FE71-D7A0-4E1E-9D8C-A5EC7572FF8D}" srcOrd="0" destOrd="0" presId="urn:microsoft.com/office/officeart/2005/8/layout/vList2"/>
    <dgm:cxn modelId="{C19B6627-18E2-43CE-9754-0DB806E73B2B}" type="presOf" srcId="{A7E3A286-5D1B-4471-BAF9-45950131BC44}" destId="{24440AD5-1F93-42B5-8966-7A6EBAC785EE}" srcOrd="0" destOrd="0" presId="urn:microsoft.com/office/officeart/2005/8/layout/vList2"/>
    <dgm:cxn modelId="{C29E4230-8C96-480B-BE12-F20C3A86064E}" srcId="{A7E3A286-5D1B-4471-BAF9-45950131BC44}" destId="{E3E79325-7C72-4DCF-9E86-92A2E0606905}" srcOrd="2" destOrd="0" parTransId="{F70C5374-F3F2-4A8C-8369-266C55A638BE}" sibTransId="{40AEEF84-477A-46BC-B3E8-64446FCBADF3}"/>
    <dgm:cxn modelId="{8AF54B36-DE5E-4BC0-9CF7-37F9339A5B11}" type="presOf" srcId="{151877BC-A771-4911-8BFE-5D3C1BEAA2F3}" destId="{55D8FC3A-5F4D-4202-AA3E-E2E8F0EC6D7B}" srcOrd="0" destOrd="0" presId="urn:microsoft.com/office/officeart/2005/8/layout/vList2"/>
    <dgm:cxn modelId="{AFE2BE39-A751-4521-98E9-939786E9186F}" srcId="{A7E3A286-5D1B-4471-BAF9-45950131BC44}" destId="{F1966327-B5A6-4391-A6EC-FECEF5900B55}" srcOrd="3" destOrd="0" parTransId="{08E162AF-84C0-4C7A-B7FB-33ED6B0514DA}" sibTransId="{4ACB95C7-A8D0-4944-AC51-CC2EA00E17E0}"/>
    <dgm:cxn modelId="{7A7EB678-2CD0-4095-8BA6-C76F7EFAB05D}" srcId="{A7E3A286-5D1B-4471-BAF9-45950131BC44}" destId="{07DEA2C5-9CDD-4324-8826-0D9332EE74FB}" srcOrd="0" destOrd="0" parTransId="{D13A91DF-7C06-4769-9853-0C463309ED7D}" sibTransId="{E0A35B98-0098-4FBE-866C-A17A522543D3}"/>
    <dgm:cxn modelId="{ED82ED81-7CB3-4525-9170-BD38130CD820}" type="presOf" srcId="{82D0D315-0872-481F-AB7C-4196368142FD}" destId="{100B948B-8D45-4B10-8684-01092CE81619}" srcOrd="0" destOrd="0" presId="urn:microsoft.com/office/officeart/2005/8/layout/vList2"/>
    <dgm:cxn modelId="{F94EE6AD-FB24-4EF7-B0CB-B2731FD4A48C}" srcId="{A7E3A286-5D1B-4471-BAF9-45950131BC44}" destId="{151877BC-A771-4911-8BFE-5D3C1BEAA2F3}" srcOrd="4" destOrd="0" parTransId="{19CC4AE2-C0FD-4782-9B1A-ACC1D30BFA4E}" sibTransId="{22977C34-6956-4ACD-A043-AD4556991D6B}"/>
    <dgm:cxn modelId="{6939CDB6-93F4-46CE-ADF2-EE0953D17471}" type="presOf" srcId="{07DEA2C5-9CDD-4324-8826-0D9332EE74FB}" destId="{A16E369D-46BD-461D-956D-692769755641}" srcOrd="0" destOrd="0" presId="urn:microsoft.com/office/officeart/2005/8/layout/vList2"/>
    <dgm:cxn modelId="{8415C3CD-2985-42FF-9F47-0ACEA1A359A0}" type="presOf" srcId="{E3E79325-7C72-4DCF-9E86-92A2E0606905}" destId="{2565A979-E759-4173-AC9A-38DF127D990D}" srcOrd="0" destOrd="0" presId="urn:microsoft.com/office/officeart/2005/8/layout/vList2"/>
    <dgm:cxn modelId="{F406A1EB-458B-4CAC-A0D6-9077A9D4ACE7}" srcId="{A7E3A286-5D1B-4471-BAF9-45950131BC44}" destId="{82D0D315-0872-481F-AB7C-4196368142FD}" srcOrd="1" destOrd="0" parTransId="{56714427-362A-428C-B090-1D4479ED5AA0}" sibTransId="{C3890BB8-9400-4CD8-819C-5B5B0F65AA29}"/>
    <dgm:cxn modelId="{F853C8FF-A8BD-4A20-A0B5-BC06AC0F4804}" type="presOf" srcId="{398CAEAE-0ECB-4E87-BF49-FCD07F9224E3}" destId="{B2E8E5CE-8D00-4370-94D2-C7D6C35D468B}" srcOrd="0" destOrd="0" presId="urn:microsoft.com/office/officeart/2005/8/layout/vList2"/>
    <dgm:cxn modelId="{9517DE51-311F-4DA7-B88E-3F671EACF8F1}" type="presParOf" srcId="{24440AD5-1F93-42B5-8966-7A6EBAC785EE}" destId="{A16E369D-46BD-461D-956D-692769755641}" srcOrd="0" destOrd="0" presId="urn:microsoft.com/office/officeart/2005/8/layout/vList2"/>
    <dgm:cxn modelId="{CAF6CD21-D684-4754-B939-C8FB3BDDBD6A}" type="presParOf" srcId="{24440AD5-1F93-42B5-8966-7A6EBAC785EE}" destId="{D914A214-F68F-42F6-8D2C-899EB50BD5F7}" srcOrd="1" destOrd="0" presId="urn:microsoft.com/office/officeart/2005/8/layout/vList2"/>
    <dgm:cxn modelId="{DF496578-00A3-4A5A-8A3E-0CB7093E7DA9}" type="presParOf" srcId="{24440AD5-1F93-42B5-8966-7A6EBAC785EE}" destId="{100B948B-8D45-4B10-8684-01092CE81619}" srcOrd="2" destOrd="0" presId="urn:microsoft.com/office/officeart/2005/8/layout/vList2"/>
    <dgm:cxn modelId="{0C718481-1EAF-4295-9721-0B733DC54613}" type="presParOf" srcId="{24440AD5-1F93-42B5-8966-7A6EBAC785EE}" destId="{67406EA4-A176-4EC8-9B77-DF5A3563A0ED}" srcOrd="3" destOrd="0" presId="urn:microsoft.com/office/officeart/2005/8/layout/vList2"/>
    <dgm:cxn modelId="{1B44FED1-ECFB-4CEB-98C4-82E4BCC36993}" type="presParOf" srcId="{24440AD5-1F93-42B5-8966-7A6EBAC785EE}" destId="{2565A979-E759-4173-AC9A-38DF127D990D}" srcOrd="4" destOrd="0" presId="urn:microsoft.com/office/officeart/2005/8/layout/vList2"/>
    <dgm:cxn modelId="{9148067D-D77C-40A7-A771-BB21C78CF5D4}" type="presParOf" srcId="{24440AD5-1F93-42B5-8966-7A6EBAC785EE}" destId="{985CC95D-E0E3-46E9-A458-490192D5F0AE}" srcOrd="5" destOrd="0" presId="urn:microsoft.com/office/officeart/2005/8/layout/vList2"/>
    <dgm:cxn modelId="{3CCFA174-B65D-4888-AA65-C425A02238FB}" type="presParOf" srcId="{24440AD5-1F93-42B5-8966-7A6EBAC785EE}" destId="{2F07FE71-D7A0-4E1E-9D8C-A5EC7572FF8D}" srcOrd="6" destOrd="0" presId="urn:microsoft.com/office/officeart/2005/8/layout/vList2"/>
    <dgm:cxn modelId="{B9F2DF8A-A610-4416-A0CA-AF483ECD086E}" type="presParOf" srcId="{24440AD5-1F93-42B5-8966-7A6EBAC785EE}" destId="{59003B6B-776D-4528-A8DE-DF9F03CF79E8}" srcOrd="7" destOrd="0" presId="urn:microsoft.com/office/officeart/2005/8/layout/vList2"/>
    <dgm:cxn modelId="{EDB137E9-48C3-472C-BD62-76C3D84B191E}" type="presParOf" srcId="{24440AD5-1F93-42B5-8966-7A6EBAC785EE}" destId="{55D8FC3A-5F4D-4202-AA3E-E2E8F0EC6D7B}" srcOrd="8" destOrd="0" presId="urn:microsoft.com/office/officeart/2005/8/layout/vList2"/>
    <dgm:cxn modelId="{D6BC366F-0BC6-4A51-A7DD-6A655F529CC5}" type="presParOf" srcId="{24440AD5-1F93-42B5-8966-7A6EBAC785EE}" destId="{0603844D-635F-492B-A001-5B64325E51A2}" srcOrd="9" destOrd="0" presId="urn:microsoft.com/office/officeart/2005/8/layout/vList2"/>
    <dgm:cxn modelId="{77E58EA0-F489-4BCE-91F4-66403C96A324}" type="presParOf" srcId="{24440AD5-1F93-42B5-8966-7A6EBAC785EE}" destId="{B2E8E5CE-8D00-4370-94D2-C7D6C35D468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7FD007-DBF0-4926-8B34-7E5DFE1628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5E499B6-48CD-4418-A219-0AA7204D598E}">
      <dgm:prSet custT="1"/>
      <dgm:spPr/>
      <dgm:t>
        <a:bodyPr/>
        <a:lstStyle/>
        <a:p>
          <a:r>
            <a:rPr lang="en-US" sz="1400" dirty="0"/>
            <a:t>Continue to provide trauma training to ensure all employees at the Delaware County Department of Human Services have basic trauma training</a:t>
          </a:r>
          <a:endParaRPr lang="en-US" sz="1400" dirty="0">
            <a:latin typeface="Calibri"/>
            <a:cs typeface="Calibri"/>
          </a:endParaRPr>
        </a:p>
      </dgm:t>
    </dgm:pt>
    <dgm:pt modelId="{CBA13426-B4B7-49B7-9D7D-C87E61D29033}" type="parTrans" cxnId="{21683D1F-21AB-4BCB-833B-D692CB979223}">
      <dgm:prSet/>
      <dgm:spPr/>
      <dgm:t>
        <a:bodyPr/>
        <a:lstStyle/>
        <a:p>
          <a:endParaRPr lang="en-US"/>
        </a:p>
      </dgm:t>
    </dgm:pt>
    <dgm:pt modelId="{7E1BB673-FC09-4B06-8093-A550E7AE8F15}" type="sibTrans" cxnId="{21683D1F-21AB-4BCB-833B-D692CB979223}">
      <dgm:prSet/>
      <dgm:spPr/>
      <dgm:t>
        <a:bodyPr/>
        <a:lstStyle/>
        <a:p>
          <a:endParaRPr lang="en-US"/>
        </a:p>
      </dgm:t>
    </dgm:pt>
    <dgm:pt modelId="{2CFE8625-8C38-406A-B311-50D2068F9E68}">
      <dgm:prSet custT="1"/>
      <dgm:spPr/>
      <dgm:t>
        <a:bodyPr/>
        <a:lstStyle/>
        <a:p>
          <a:pPr rtl="0"/>
          <a:r>
            <a:rPr lang="en-US" sz="1400" dirty="0"/>
            <a:t>Strengthen partnerships with </a:t>
          </a:r>
          <a:r>
            <a:rPr lang="en-US" sz="1200" dirty="0"/>
            <a:t>remaining residential treatment, local inpatient, and partial hospitalization programs regarding warm hand offs and </a:t>
          </a:r>
          <a:r>
            <a:rPr lang="en-US" sz="1400" dirty="0"/>
            <a:t>discharge planning</a:t>
          </a:r>
        </a:p>
      </dgm:t>
    </dgm:pt>
    <dgm:pt modelId="{C9460ABB-1351-4310-9B8B-FBB063B46A49}" type="parTrans" cxnId="{DA25A9C0-F5BF-457F-857E-402959F8806E}">
      <dgm:prSet/>
      <dgm:spPr/>
      <dgm:t>
        <a:bodyPr/>
        <a:lstStyle/>
        <a:p>
          <a:endParaRPr lang="en-US"/>
        </a:p>
      </dgm:t>
    </dgm:pt>
    <dgm:pt modelId="{030A31DA-A05E-4E15-A01A-B95AD50EE37C}" type="sibTrans" cxnId="{DA25A9C0-F5BF-457F-857E-402959F8806E}">
      <dgm:prSet/>
      <dgm:spPr/>
      <dgm:t>
        <a:bodyPr/>
        <a:lstStyle/>
        <a:p>
          <a:endParaRPr lang="en-US"/>
        </a:p>
      </dgm:t>
    </dgm:pt>
    <dgm:pt modelId="{71568C0A-0BE9-48A6-9F7E-2271805E927B}">
      <dgm:prSet custT="1"/>
      <dgm:spPr/>
      <dgm:t>
        <a:bodyPr/>
        <a:lstStyle/>
        <a:p>
          <a:r>
            <a:rPr lang="en-US" sz="1400" dirty="0"/>
            <a:t>Formalize the members and goals for Early Childhood Mental Health Advisory Board</a:t>
          </a:r>
          <a:endParaRPr lang="en-US" sz="1400" dirty="0">
            <a:latin typeface="Calibri"/>
            <a:cs typeface="Calibri"/>
          </a:endParaRPr>
        </a:p>
      </dgm:t>
    </dgm:pt>
    <dgm:pt modelId="{F9FC7577-D8EE-4101-9B6A-F4E53909633B}" type="parTrans" cxnId="{7001E3A7-2734-4167-AFDE-5A59E0C4BE93}">
      <dgm:prSet/>
      <dgm:spPr/>
      <dgm:t>
        <a:bodyPr/>
        <a:lstStyle/>
        <a:p>
          <a:endParaRPr lang="en-US"/>
        </a:p>
      </dgm:t>
    </dgm:pt>
    <dgm:pt modelId="{F02AC0BB-035B-46DD-86FB-E42538BFB1BE}" type="sibTrans" cxnId="{7001E3A7-2734-4167-AFDE-5A59E0C4BE93}">
      <dgm:prSet/>
      <dgm:spPr/>
      <dgm:t>
        <a:bodyPr/>
        <a:lstStyle/>
        <a:p>
          <a:endParaRPr lang="en-US"/>
        </a:p>
      </dgm:t>
    </dgm:pt>
    <dgm:pt modelId="{D9F29557-4D7A-4F82-A808-6B6C0705BD8F}">
      <dgm:prSet custT="1"/>
      <dgm:spPr/>
      <dgm:t>
        <a:bodyPr/>
        <a:lstStyle/>
        <a:p>
          <a:pPr rtl="0"/>
          <a:r>
            <a:rPr lang="en-US" sz="1400" dirty="0"/>
            <a:t>Update the training for all Emergency Behavioral Health volunteer team members and register all members in the Commonwealth’s database</a:t>
          </a:r>
          <a:endParaRPr lang="en-US" sz="1400" dirty="0">
            <a:latin typeface="Trebuchet MS" panose="020B0603020202020204"/>
          </a:endParaRPr>
        </a:p>
      </dgm:t>
    </dgm:pt>
    <dgm:pt modelId="{75DE5AB6-7517-4991-8173-F3B7B12A0BD8}" type="parTrans" cxnId="{19345907-AA91-4E03-AD93-68EADA03A17E}">
      <dgm:prSet/>
      <dgm:spPr/>
      <dgm:t>
        <a:bodyPr/>
        <a:lstStyle/>
        <a:p>
          <a:endParaRPr lang="en-US"/>
        </a:p>
      </dgm:t>
    </dgm:pt>
    <dgm:pt modelId="{7E27E859-FADE-4BD9-8079-CF4FD991BFE0}" type="sibTrans" cxnId="{19345907-AA91-4E03-AD93-68EADA03A17E}">
      <dgm:prSet/>
      <dgm:spPr/>
      <dgm:t>
        <a:bodyPr/>
        <a:lstStyle/>
        <a:p>
          <a:endParaRPr lang="en-US"/>
        </a:p>
      </dgm:t>
    </dgm:pt>
    <dgm:pt modelId="{59D4FC8A-C6B0-431C-A2B6-03EC5E5F9DAE}">
      <dgm:prSet custT="1"/>
      <dgm:spPr/>
      <dgm:t>
        <a:bodyPr/>
        <a:lstStyle/>
        <a:p>
          <a:pPr rtl="0"/>
          <a:r>
            <a:rPr lang="en-US" sz="1400" dirty="0"/>
            <a:t>Develop at least one walk in crisis unit based upon SAMHSA toolkit's</a:t>
          </a:r>
        </a:p>
      </dgm:t>
    </dgm:pt>
    <dgm:pt modelId="{1010D973-206E-49BE-A0D8-9BE4665C514C}" type="parTrans" cxnId="{E44C0784-C38B-4042-AA0D-8777DEB07A3B}">
      <dgm:prSet/>
      <dgm:spPr/>
      <dgm:t>
        <a:bodyPr/>
        <a:lstStyle/>
        <a:p>
          <a:endParaRPr lang="en-US"/>
        </a:p>
      </dgm:t>
    </dgm:pt>
    <dgm:pt modelId="{A9BA0BF8-D5C6-46E6-AE8E-F6E427464522}" type="sibTrans" cxnId="{E44C0784-C38B-4042-AA0D-8777DEB07A3B}">
      <dgm:prSet/>
      <dgm:spPr/>
      <dgm:t>
        <a:bodyPr/>
        <a:lstStyle/>
        <a:p>
          <a:endParaRPr lang="en-US"/>
        </a:p>
      </dgm:t>
    </dgm:pt>
    <dgm:pt modelId="{098C9870-5620-443F-8968-4BE52C307971}">
      <dgm:prSet custT="1"/>
      <dgm:spPr/>
      <dgm:t>
        <a:bodyPr/>
        <a:lstStyle/>
        <a:p>
          <a:r>
            <a:rPr lang="en-US" sz="1400" dirty="0"/>
            <a:t>Continue to provide Mental Health First Aid Training</a:t>
          </a:r>
        </a:p>
      </dgm:t>
    </dgm:pt>
    <dgm:pt modelId="{EE6C7478-A7F3-4E40-95CF-23F4B3E0A6B9}" type="parTrans" cxnId="{5AD7C4F1-E675-4C81-85CD-D67D200A8478}">
      <dgm:prSet/>
      <dgm:spPr/>
      <dgm:t>
        <a:bodyPr/>
        <a:lstStyle/>
        <a:p>
          <a:endParaRPr lang="en-US"/>
        </a:p>
      </dgm:t>
    </dgm:pt>
    <dgm:pt modelId="{858EEE9F-85EE-4712-AD40-5DC0878C1233}" type="sibTrans" cxnId="{5AD7C4F1-E675-4C81-85CD-D67D200A8478}">
      <dgm:prSet/>
      <dgm:spPr/>
      <dgm:t>
        <a:bodyPr/>
        <a:lstStyle/>
        <a:p>
          <a:endParaRPr lang="en-US"/>
        </a:p>
      </dgm:t>
    </dgm:pt>
    <dgm:pt modelId="{AC797B7B-8EC9-4631-9FDF-DD6B77367BA7}">
      <dgm:prSet phldr="0" custT="1"/>
      <dgm:spPr/>
      <dgm:t>
        <a:bodyPr/>
        <a:lstStyle/>
        <a:p>
          <a:pPr rtl="0"/>
          <a:r>
            <a:rPr lang="en-US" sz="1600" dirty="0"/>
            <a:t>Explore the possibility of re-opening transitional housing for women in Delco</a:t>
          </a:r>
          <a:endParaRPr lang="en-US" sz="1600" dirty="0">
            <a:latin typeface="Trebuchet MS" panose="020B0603020202020204"/>
          </a:endParaRPr>
        </a:p>
      </dgm:t>
    </dgm:pt>
    <dgm:pt modelId="{955F2257-AB7D-4F06-B634-78352481E05C}" type="parTrans" cxnId="{43160893-9F5F-46F0-90DF-2D90373761EE}">
      <dgm:prSet/>
      <dgm:spPr/>
      <dgm:t>
        <a:bodyPr/>
        <a:lstStyle/>
        <a:p>
          <a:endParaRPr lang="en-US"/>
        </a:p>
      </dgm:t>
    </dgm:pt>
    <dgm:pt modelId="{8CEC4755-CDDE-4D87-855F-0E25C8F9190B}" type="sibTrans" cxnId="{43160893-9F5F-46F0-90DF-2D90373761EE}">
      <dgm:prSet/>
      <dgm:spPr/>
      <dgm:t>
        <a:bodyPr/>
        <a:lstStyle/>
        <a:p>
          <a:endParaRPr lang="en-US"/>
        </a:p>
      </dgm:t>
    </dgm:pt>
    <dgm:pt modelId="{289F9560-312B-443D-BDAD-B31801FB4FB5}">
      <dgm:prSet phldr="0" custT="1"/>
      <dgm:spPr/>
      <dgm:t>
        <a:bodyPr/>
        <a:lstStyle/>
        <a:p>
          <a:pPr rtl="0"/>
          <a:r>
            <a:rPr lang="en-US" sz="1400" dirty="0"/>
            <a:t>Appointed staff will continue to serve on the Commonwealth’s Mental Health Planning Council’s Advisory Boards </a:t>
          </a:r>
          <a:endParaRPr lang="en-US" sz="1400" dirty="0">
            <a:latin typeface="Calibri"/>
            <a:cs typeface="Calibri"/>
          </a:endParaRPr>
        </a:p>
      </dgm:t>
    </dgm:pt>
    <dgm:pt modelId="{AEF29A86-B700-4997-B1DA-C243D03FE376}" type="parTrans" cxnId="{7BED6744-3E03-42A0-A862-CE8363D5A8FD}">
      <dgm:prSet/>
      <dgm:spPr/>
      <dgm:t>
        <a:bodyPr/>
        <a:lstStyle/>
        <a:p>
          <a:endParaRPr lang="en-US"/>
        </a:p>
      </dgm:t>
    </dgm:pt>
    <dgm:pt modelId="{21D58D25-EE29-45BC-97D9-2BD0CE47A0CE}" type="sibTrans" cxnId="{7BED6744-3E03-42A0-A862-CE8363D5A8FD}">
      <dgm:prSet/>
      <dgm:spPr/>
      <dgm:t>
        <a:bodyPr/>
        <a:lstStyle/>
        <a:p>
          <a:endParaRPr lang="en-US"/>
        </a:p>
      </dgm:t>
    </dgm:pt>
    <dgm:pt modelId="{70719056-3C88-41BA-BFB5-06D39544F63C}">
      <dgm:prSet phldr="0"/>
      <dgm:spPr/>
      <dgm:t>
        <a:bodyPr/>
        <a:lstStyle/>
        <a:p>
          <a:pPr algn="l" rtl="0"/>
          <a:r>
            <a:rPr lang="en-US" dirty="0"/>
            <a:t>Continue to provide CIT training to train Police and First Responders in</a:t>
          </a:r>
          <a:endParaRPr lang="en-US" dirty="0">
            <a:latin typeface="Calibri"/>
            <a:cs typeface="Calibri"/>
          </a:endParaRPr>
        </a:p>
      </dgm:t>
    </dgm:pt>
    <dgm:pt modelId="{2A7DA4AC-394F-47E1-B93F-837799D17F91}" type="parTrans" cxnId="{FC2C4E0C-9FDE-495A-BA5A-E920E5D344E4}">
      <dgm:prSet/>
      <dgm:spPr/>
      <dgm:t>
        <a:bodyPr/>
        <a:lstStyle/>
        <a:p>
          <a:endParaRPr lang="en-US"/>
        </a:p>
      </dgm:t>
    </dgm:pt>
    <dgm:pt modelId="{2E0149BE-5516-433C-9FAC-38513230EB01}" type="sibTrans" cxnId="{FC2C4E0C-9FDE-495A-BA5A-E920E5D344E4}">
      <dgm:prSet/>
      <dgm:spPr/>
      <dgm:t>
        <a:bodyPr/>
        <a:lstStyle/>
        <a:p>
          <a:endParaRPr lang="en-US"/>
        </a:p>
      </dgm:t>
    </dgm:pt>
    <dgm:pt modelId="{FDB670B3-EA9D-4570-B9AB-EC5EA6AA1874}">
      <dgm:prSet custT="1"/>
      <dgm:spPr/>
      <dgm:t>
        <a:bodyPr/>
        <a:lstStyle/>
        <a:p>
          <a:pPr rtl="0"/>
          <a:r>
            <a:rPr lang="en-US" sz="1400" dirty="0"/>
            <a:t>Successfully site and open a new Long Term Structured Residence Program</a:t>
          </a:r>
        </a:p>
      </dgm:t>
    </dgm:pt>
    <dgm:pt modelId="{4637207F-3424-49BA-8389-16F7B02FFB20}" type="parTrans" cxnId="{6ADE4BA4-C187-4604-A937-39138004EE55}">
      <dgm:prSet/>
      <dgm:spPr/>
      <dgm:t>
        <a:bodyPr/>
        <a:lstStyle/>
        <a:p>
          <a:endParaRPr lang="en-US"/>
        </a:p>
      </dgm:t>
    </dgm:pt>
    <dgm:pt modelId="{08941BF6-CA7E-4E35-A422-3543128E9CEB}" type="sibTrans" cxnId="{6ADE4BA4-C187-4604-A937-39138004EE55}">
      <dgm:prSet/>
      <dgm:spPr/>
      <dgm:t>
        <a:bodyPr/>
        <a:lstStyle/>
        <a:p>
          <a:endParaRPr lang="en-US"/>
        </a:p>
      </dgm:t>
    </dgm:pt>
    <dgm:pt modelId="{E2D453E1-C1D5-4FE9-A9A3-0EACF1571E8B}">
      <dgm:prSet custT="1"/>
      <dgm:spPr/>
      <dgm:t>
        <a:bodyPr/>
        <a:lstStyle/>
        <a:p>
          <a:pPr rtl="0"/>
          <a:r>
            <a:rPr lang="en-US" sz="1400" dirty="0"/>
            <a:t>Finalize successful transition of our Merion Trace Community Residential Rehabilitation program into their new location </a:t>
          </a:r>
        </a:p>
      </dgm:t>
    </dgm:pt>
    <dgm:pt modelId="{BA67F1C0-1384-4E3F-8EDD-6272E3A5E74C}" type="parTrans" cxnId="{620C1DC1-B714-45B3-9E9D-6C417471E8D9}">
      <dgm:prSet/>
      <dgm:spPr/>
      <dgm:t>
        <a:bodyPr/>
        <a:lstStyle/>
        <a:p>
          <a:endParaRPr lang="en-US"/>
        </a:p>
      </dgm:t>
    </dgm:pt>
    <dgm:pt modelId="{00AA248F-A0B9-460F-957F-D9951039786F}" type="sibTrans" cxnId="{620C1DC1-B714-45B3-9E9D-6C417471E8D9}">
      <dgm:prSet/>
      <dgm:spPr/>
      <dgm:t>
        <a:bodyPr/>
        <a:lstStyle/>
        <a:p>
          <a:endParaRPr lang="en-US"/>
        </a:p>
      </dgm:t>
    </dgm:pt>
    <dgm:pt modelId="{C354B66F-9276-4901-A676-D5E0486830DA}">
      <dgm:prSet custT="1"/>
      <dgm:spPr/>
      <dgm:t>
        <a:bodyPr/>
        <a:lstStyle/>
        <a:p>
          <a:r>
            <a:rPr lang="en-US" sz="1600" dirty="0"/>
            <a:t>Complete development of Veteran’s Crisis Team</a:t>
          </a:r>
        </a:p>
      </dgm:t>
    </dgm:pt>
    <dgm:pt modelId="{51E52BB9-B1E2-4563-8477-5B0CB79CCA9B}" type="parTrans" cxnId="{4EF66EBA-46FD-4E4F-A013-645E452F2395}">
      <dgm:prSet/>
      <dgm:spPr/>
      <dgm:t>
        <a:bodyPr/>
        <a:lstStyle/>
        <a:p>
          <a:endParaRPr lang="en-US"/>
        </a:p>
      </dgm:t>
    </dgm:pt>
    <dgm:pt modelId="{C6717214-7C50-47E0-8989-4F4B45B76EB5}" type="sibTrans" cxnId="{4EF66EBA-46FD-4E4F-A013-645E452F2395}">
      <dgm:prSet/>
      <dgm:spPr/>
      <dgm:t>
        <a:bodyPr/>
        <a:lstStyle/>
        <a:p>
          <a:endParaRPr lang="en-US"/>
        </a:p>
      </dgm:t>
    </dgm:pt>
    <dgm:pt modelId="{775FA1C1-07BA-4CC1-903A-611DC790492F}">
      <dgm:prSet phldr="0"/>
      <dgm:spPr/>
      <dgm:t>
        <a:bodyPr/>
        <a:lstStyle/>
        <a:p>
          <a:pPr algn="l" rtl="0"/>
          <a:r>
            <a:rPr lang="en-US"/>
            <a:t>Open </a:t>
          </a:r>
          <a:r>
            <a:rPr lang="en-US" dirty="0"/>
            <a:t>a Long-Term Structured Forensic Residence</a:t>
          </a:r>
          <a:endParaRPr lang="en-US" dirty="0">
            <a:latin typeface="Calibri"/>
            <a:cs typeface="Calibri"/>
          </a:endParaRPr>
        </a:p>
      </dgm:t>
    </dgm:pt>
    <dgm:pt modelId="{CF7EF7B8-816E-4CF2-AC8F-C2FA5685723D}" type="parTrans" cxnId="{612A1A6A-132D-478E-AE4E-090C74778481}">
      <dgm:prSet/>
      <dgm:spPr/>
      <dgm:t>
        <a:bodyPr/>
        <a:lstStyle/>
        <a:p>
          <a:endParaRPr lang="en-US"/>
        </a:p>
      </dgm:t>
    </dgm:pt>
    <dgm:pt modelId="{B8C96C70-AC4E-45D0-954F-9C490348D467}" type="sibTrans" cxnId="{612A1A6A-132D-478E-AE4E-090C74778481}">
      <dgm:prSet/>
      <dgm:spPr/>
      <dgm:t>
        <a:bodyPr/>
        <a:lstStyle/>
        <a:p>
          <a:endParaRPr lang="en-US"/>
        </a:p>
      </dgm:t>
    </dgm:pt>
    <dgm:pt modelId="{CAFD66A4-5165-4049-9052-9888A4F1B2D7}" type="pres">
      <dgm:prSet presAssocID="{DA7FD007-DBF0-4926-8B34-7E5DFE16282F}" presName="diagram" presStyleCnt="0">
        <dgm:presLayoutVars>
          <dgm:dir/>
          <dgm:resizeHandles val="exact"/>
        </dgm:presLayoutVars>
      </dgm:prSet>
      <dgm:spPr/>
    </dgm:pt>
    <dgm:pt modelId="{32C35581-0352-41E5-94BE-5BE80C89DA45}" type="pres">
      <dgm:prSet presAssocID="{95E499B6-48CD-4418-A219-0AA7204D598E}" presName="node" presStyleLbl="node1" presStyleIdx="0" presStyleCnt="13" custScaleX="139209" custScaleY="166285">
        <dgm:presLayoutVars>
          <dgm:bulletEnabled val="1"/>
        </dgm:presLayoutVars>
      </dgm:prSet>
      <dgm:spPr/>
    </dgm:pt>
    <dgm:pt modelId="{E399F067-A374-4272-9A9F-B9A1B7396AF1}" type="pres">
      <dgm:prSet presAssocID="{7E1BB673-FC09-4B06-8093-A550E7AE8F15}" presName="sibTrans" presStyleCnt="0"/>
      <dgm:spPr/>
    </dgm:pt>
    <dgm:pt modelId="{8C7E83C5-B39E-4207-BA0F-E057A83292FD}" type="pres">
      <dgm:prSet presAssocID="{2CFE8625-8C38-406A-B311-50D2068F9E68}" presName="node" presStyleLbl="node1" presStyleIdx="1" presStyleCnt="13" custScaleY="165889">
        <dgm:presLayoutVars>
          <dgm:bulletEnabled val="1"/>
        </dgm:presLayoutVars>
      </dgm:prSet>
      <dgm:spPr/>
    </dgm:pt>
    <dgm:pt modelId="{02E1688B-5AF3-49AD-9B05-84051432D58B}" type="pres">
      <dgm:prSet presAssocID="{030A31DA-A05E-4E15-A01A-B95AD50EE37C}" presName="sibTrans" presStyleCnt="0"/>
      <dgm:spPr/>
    </dgm:pt>
    <dgm:pt modelId="{0B8C4E8B-DC00-4B85-8EBE-239374477E7E}" type="pres">
      <dgm:prSet presAssocID="{71568C0A-0BE9-48A6-9F7E-2271805E927B}" presName="node" presStyleLbl="node1" presStyleIdx="2" presStyleCnt="13">
        <dgm:presLayoutVars>
          <dgm:bulletEnabled val="1"/>
        </dgm:presLayoutVars>
      </dgm:prSet>
      <dgm:spPr/>
    </dgm:pt>
    <dgm:pt modelId="{171B630C-3C7E-4A98-B200-CF48E289431C}" type="pres">
      <dgm:prSet presAssocID="{F02AC0BB-035B-46DD-86FB-E42538BFB1BE}" presName="sibTrans" presStyleCnt="0"/>
      <dgm:spPr/>
    </dgm:pt>
    <dgm:pt modelId="{5D4A5DAD-9BEC-462B-843E-1DF46AB259C9}" type="pres">
      <dgm:prSet presAssocID="{D9F29557-4D7A-4F82-A808-6B6C0705BD8F}" presName="node" presStyleLbl="node1" presStyleIdx="3" presStyleCnt="13" custScaleY="156173">
        <dgm:presLayoutVars>
          <dgm:bulletEnabled val="1"/>
        </dgm:presLayoutVars>
      </dgm:prSet>
      <dgm:spPr/>
    </dgm:pt>
    <dgm:pt modelId="{DF7DAB38-2764-468D-95CB-CFAA7E8813DD}" type="pres">
      <dgm:prSet presAssocID="{7E27E859-FADE-4BD9-8079-CF4FD991BFE0}" presName="sibTrans" presStyleCnt="0"/>
      <dgm:spPr/>
    </dgm:pt>
    <dgm:pt modelId="{E2DC539D-340C-49E1-A704-5132DF8F3F65}" type="pres">
      <dgm:prSet presAssocID="{59D4FC8A-C6B0-431C-A2B6-03EC5E5F9DAE}" presName="node" presStyleLbl="node1" presStyleIdx="4" presStyleCnt="13" custScaleX="167161">
        <dgm:presLayoutVars>
          <dgm:bulletEnabled val="1"/>
        </dgm:presLayoutVars>
      </dgm:prSet>
      <dgm:spPr/>
    </dgm:pt>
    <dgm:pt modelId="{2D0B50C8-0CBA-440E-884D-01688FF62C6C}" type="pres">
      <dgm:prSet presAssocID="{A9BA0BF8-D5C6-46E6-AE8E-F6E427464522}" presName="sibTrans" presStyleCnt="0"/>
      <dgm:spPr/>
    </dgm:pt>
    <dgm:pt modelId="{E7A380F5-8EA1-4ACF-8627-15CCA0E81A41}" type="pres">
      <dgm:prSet presAssocID="{FDB670B3-EA9D-4570-B9AB-EC5EA6AA1874}" presName="node" presStyleLbl="node1" presStyleIdx="5" presStyleCnt="13">
        <dgm:presLayoutVars>
          <dgm:bulletEnabled val="1"/>
        </dgm:presLayoutVars>
      </dgm:prSet>
      <dgm:spPr/>
    </dgm:pt>
    <dgm:pt modelId="{E4A73F6A-F980-4A7D-B5EE-A8950997342A}" type="pres">
      <dgm:prSet presAssocID="{08941BF6-CA7E-4E35-A422-3543128E9CEB}" presName="sibTrans" presStyleCnt="0"/>
      <dgm:spPr/>
    </dgm:pt>
    <dgm:pt modelId="{2FB748AA-DD7D-4A60-B58F-0B4FE52E5942}" type="pres">
      <dgm:prSet presAssocID="{E2D453E1-C1D5-4FE9-A9A3-0EACF1571E8B}" presName="node" presStyleLbl="node1" presStyleIdx="6" presStyleCnt="13" custScaleY="166978">
        <dgm:presLayoutVars>
          <dgm:bulletEnabled val="1"/>
        </dgm:presLayoutVars>
      </dgm:prSet>
      <dgm:spPr/>
    </dgm:pt>
    <dgm:pt modelId="{D18370D1-7A16-4AA2-8B17-75A9EC178EB5}" type="pres">
      <dgm:prSet presAssocID="{00AA248F-A0B9-460F-957F-D9951039786F}" presName="sibTrans" presStyleCnt="0"/>
      <dgm:spPr/>
    </dgm:pt>
    <dgm:pt modelId="{7739D01B-1719-42C2-8D5E-4328C76E1A71}" type="pres">
      <dgm:prSet presAssocID="{098C9870-5620-443F-8968-4BE52C307971}" presName="node" presStyleLbl="node1" presStyleIdx="7" presStyleCnt="13" custScaleX="136448" custLinFactNeighborX="0" custLinFactNeighborY="220">
        <dgm:presLayoutVars>
          <dgm:bulletEnabled val="1"/>
        </dgm:presLayoutVars>
      </dgm:prSet>
      <dgm:spPr/>
    </dgm:pt>
    <dgm:pt modelId="{A6A91F3A-A83A-4818-AE78-BF35B1AC0FFF}" type="pres">
      <dgm:prSet presAssocID="{858EEE9F-85EE-4712-AD40-5DC0878C1233}" presName="sibTrans" presStyleCnt="0"/>
      <dgm:spPr/>
    </dgm:pt>
    <dgm:pt modelId="{DDF6E5F8-C09A-4B31-B4F7-5FE928EC6371}" type="pres">
      <dgm:prSet presAssocID="{C354B66F-9276-4901-A676-D5E0486830DA}" presName="node" presStyleLbl="node1" presStyleIdx="8" presStyleCnt="13">
        <dgm:presLayoutVars>
          <dgm:bulletEnabled val="1"/>
        </dgm:presLayoutVars>
      </dgm:prSet>
      <dgm:spPr/>
    </dgm:pt>
    <dgm:pt modelId="{CA17D12F-3763-496A-8E79-2A9A27606B93}" type="pres">
      <dgm:prSet presAssocID="{C6717214-7C50-47E0-8989-4F4B45B76EB5}" presName="sibTrans" presStyleCnt="0"/>
      <dgm:spPr/>
    </dgm:pt>
    <dgm:pt modelId="{94030380-0225-4EDC-8D75-E6C6FF485746}" type="pres">
      <dgm:prSet presAssocID="{AC797B7B-8EC9-4631-9FDF-DD6B77367BA7}" presName="node" presStyleLbl="node1" presStyleIdx="9" presStyleCnt="13" custScaleY="154381">
        <dgm:presLayoutVars>
          <dgm:bulletEnabled val="1"/>
        </dgm:presLayoutVars>
      </dgm:prSet>
      <dgm:spPr/>
    </dgm:pt>
    <dgm:pt modelId="{EE67EB80-7BFB-4A6F-976C-E9D118EEF0E1}" type="pres">
      <dgm:prSet presAssocID="{8CEC4755-CDDE-4D87-855F-0E25C8F9190B}" presName="sibTrans" presStyleCnt="0"/>
      <dgm:spPr/>
    </dgm:pt>
    <dgm:pt modelId="{3298E315-B36C-4D23-AAE7-990AA7629CDF}" type="pres">
      <dgm:prSet presAssocID="{289F9560-312B-443D-BDAD-B31801FB4FB5}" presName="node" presStyleLbl="node1" presStyleIdx="10" presStyleCnt="13" custScaleY="152411">
        <dgm:presLayoutVars>
          <dgm:bulletEnabled val="1"/>
        </dgm:presLayoutVars>
      </dgm:prSet>
      <dgm:spPr/>
    </dgm:pt>
    <dgm:pt modelId="{D721F380-94F5-4725-AEE4-A7E0FB45F096}" type="pres">
      <dgm:prSet presAssocID="{21D58D25-EE29-45BC-97D9-2BD0CE47A0CE}" presName="sibTrans" presStyleCnt="0"/>
      <dgm:spPr/>
    </dgm:pt>
    <dgm:pt modelId="{2DB436C7-938E-41D2-A96D-BD959B50BE89}" type="pres">
      <dgm:prSet presAssocID="{70719056-3C88-41BA-BFB5-06D39544F63C}" presName="node" presStyleLbl="node1" presStyleIdx="11" presStyleCnt="13">
        <dgm:presLayoutVars>
          <dgm:bulletEnabled val="1"/>
        </dgm:presLayoutVars>
      </dgm:prSet>
      <dgm:spPr/>
    </dgm:pt>
    <dgm:pt modelId="{050DB8E7-7EF9-44EF-B70C-916DEFFE5973}" type="pres">
      <dgm:prSet presAssocID="{2E0149BE-5516-433C-9FAC-38513230EB01}" presName="sibTrans" presStyleCnt="0"/>
      <dgm:spPr/>
    </dgm:pt>
    <dgm:pt modelId="{24A876D6-9987-4D91-97E3-04D03BD98E49}" type="pres">
      <dgm:prSet presAssocID="{775FA1C1-07BA-4CC1-903A-611DC790492F}" presName="node" presStyleLbl="node1" presStyleIdx="12" presStyleCnt="13">
        <dgm:presLayoutVars>
          <dgm:bulletEnabled val="1"/>
        </dgm:presLayoutVars>
      </dgm:prSet>
      <dgm:spPr/>
    </dgm:pt>
  </dgm:ptLst>
  <dgm:cxnLst>
    <dgm:cxn modelId="{E3AB6F03-72E8-4CC7-BEEF-B7E629F954E1}" type="presOf" srcId="{C354B66F-9276-4901-A676-D5E0486830DA}" destId="{DDF6E5F8-C09A-4B31-B4F7-5FE928EC6371}" srcOrd="0" destOrd="0" presId="urn:microsoft.com/office/officeart/2005/8/layout/default"/>
    <dgm:cxn modelId="{19345907-AA91-4E03-AD93-68EADA03A17E}" srcId="{DA7FD007-DBF0-4926-8B34-7E5DFE16282F}" destId="{D9F29557-4D7A-4F82-A808-6B6C0705BD8F}" srcOrd="3" destOrd="0" parTransId="{75DE5AB6-7517-4991-8173-F3B7B12A0BD8}" sibTransId="{7E27E859-FADE-4BD9-8079-CF4FD991BFE0}"/>
    <dgm:cxn modelId="{FC2C4E0C-9FDE-495A-BA5A-E920E5D344E4}" srcId="{DA7FD007-DBF0-4926-8B34-7E5DFE16282F}" destId="{70719056-3C88-41BA-BFB5-06D39544F63C}" srcOrd="11" destOrd="0" parTransId="{2A7DA4AC-394F-47E1-B93F-837799D17F91}" sibTransId="{2E0149BE-5516-433C-9FAC-38513230EB01}"/>
    <dgm:cxn modelId="{7D97D61B-E106-4ECC-85B5-70FA26B508B2}" type="presOf" srcId="{95E499B6-48CD-4418-A219-0AA7204D598E}" destId="{32C35581-0352-41E5-94BE-5BE80C89DA45}" srcOrd="0" destOrd="0" presId="urn:microsoft.com/office/officeart/2005/8/layout/default"/>
    <dgm:cxn modelId="{21683D1F-21AB-4BCB-833B-D692CB979223}" srcId="{DA7FD007-DBF0-4926-8B34-7E5DFE16282F}" destId="{95E499B6-48CD-4418-A219-0AA7204D598E}" srcOrd="0" destOrd="0" parTransId="{CBA13426-B4B7-49B7-9D7D-C87E61D29033}" sibTransId="{7E1BB673-FC09-4B06-8093-A550E7AE8F15}"/>
    <dgm:cxn modelId="{7BED6744-3E03-42A0-A862-CE8363D5A8FD}" srcId="{DA7FD007-DBF0-4926-8B34-7E5DFE16282F}" destId="{289F9560-312B-443D-BDAD-B31801FB4FB5}" srcOrd="10" destOrd="0" parTransId="{AEF29A86-B700-4997-B1DA-C243D03FE376}" sibTransId="{21D58D25-EE29-45BC-97D9-2BD0CE47A0CE}"/>
    <dgm:cxn modelId="{1D1D1E65-5B69-46B4-B4DB-37F33D4DA9D7}" type="presOf" srcId="{DA7FD007-DBF0-4926-8B34-7E5DFE16282F}" destId="{CAFD66A4-5165-4049-9052-9888A4F1B2D7}" srcOrd="0" destOrd="0" presId="urn:microsoft.com/office/officeart/2005/8/layout/default"/>
    <dgm:cxn modelId="{612A1A6A-132D-478E-AE4E-090C74778481}" srcId="{DA7FD007-DBF0-4926-8B34-7E5DFE16282F}" destId="{775FA1C1-07BA-4CC1-903A-611DC790492F}" srcOrd="12" destOrd="0" parTransId="{CF7EF7B8-816E-4CF2-AC8F-C2FA5685723D}" sibTransId="{B8C96C70-AC4E-45D0-954F-9C490348D467}"/>
    <dgm:cxn modelId="{D140654C-F585-4ECE-ABB7-47FFA71D117B}" type="presOf" srcId="{098C9870-5620-443F-8968-4BE52C307971}" destId="{7739D01B-1719-42C2-8D5E-4328C76E1A71}" srcOrd="0" destOrd="0" presId="urn:microsoft.com/office/officeart/2005/8/layout/default"/>
    <dgm:cxn modelId="{E703994D-DF25-4AE2-B757-99EBCF12B211}" type="presOf" srcId="{775FA1C1-07BA-4CC1-903A-611DC790492F}" destId="{24A876D6-9987-4D91-97E3-04D03BD98E49}" srcOrd="0" destOrd="0" presId="urn:microsoft.com/office/officeart/2005/8/layout/default"/>
    <dgm:cxn modelId="{D243D57D-5216-4A51-A77E-8BC083B3374C}" type="presOf" srcId="{70719056-3C88-41BA-BFB5-06D39544F63C}" destId="{2DB436C7-938E-41D2-A96D-BD959B50BE89}" srcOrd="0" destOrd="0" presId="urn:microsoft.com/office/officeart/2005/8/layout/default"/>
    <dgm:cxn modelId="{E44C0784-C38B-4042-AA0D-8777DEB07A3B}" srcId="{DA7FD007-DBF0-4926-8B34-7E5DFE16282F}" destId="{59D4FC8A-C6B0-431C-A2B6-03EC5E5F9DAE}" srcOrd="4" destOrd="0" parTransId="{1010D973-206E-49BE-A0D8-9BE4665C514C}" sibTransId="{A9BA0BF8-D5C6-46E6-AE8E-F6E427464522}"/>
    <dgm:cxn modelId="{F42C948C-12DE-4CC7-B1F9-DF7B17B64ED1}" type="presOf" srcId="{AC797B7B-8EC9-4631-9FDF-DD6B77367BA7}" destId="{94030380-0225-4EDC-8D75-E6C6FF485746}" srcOrd="0" destOrd="0" presId="urn:microsoft.com/office/officeart/2005/8/layout/default"/>
    <dgm:cxn modelId="{43160893-9F5F-46F0-90DF-2D90373761EE}" srcId="{DA7FD007-DBF0-4926-8B34-7E5DFE16282F}" destId="{AC797B7B-8EC9-4631-9FDF-DD6B77367BA7}" srcOrd="9" destOrd="0" parTransId="{955F2257-AB7D-4F06-B634-78352481E05C}" sibTransId="{8CEC4755-CDDE-4D87-855F-0E25C8F9190B}"/>
    <dgm:cxn modelId="{87906A93-DB9A-43F7-A1AA-E8BB2339EDBE}" type="presOf" srcId="{2CFE8625-8C38-406A-B311-50D2068F9E68}" destId="{8C7E83C5-B39E-4207-BA0F-E057A83292FD}" srcOrd="0" destOrd="0" presId="urn:microsoft.com/office/officeart/2005/8/layout/default"/>
    <dgm:cxn modelId="{747DC19F-5F11-4383-9384-03E07662B8C1}" type="presOf" srcId="{71568C0A-0BE9-48A6-9F7E-2271805E927B}" destId="{0B8C4E8B-DC00-4B85-8EBE-239374477E7E}" srcOrd="0" destOrd="0" presId="urn:microsoft.com/office/officeart/2005/8/layout/default"/>
    <dgm:cxn modelId="{6ADE4BA4-C187-4604-A937-39138004EE55}" srcId="{DA7FD007-DBF0-4926-8B34-7E5DFE16282F}" destId="{FDB670B3-EA9D-4570-B9AB-EC5EA6AA1874}" srcOrd="5" destOrd="0" parTransId="{4637207F-3424-49BA-8389-16F7B02FFB20}" sibTransId="{08941BF6-CA7E-4E35-A422-3543128E9CEB}"/>
    <dgm:cxn modelId="{7001E3A7-2734-4167-AFDE-5A59E0C4BE93}" srcId="{DA7FD007-DBF0-4926-8B34-7E5DFE16282F}" destId="{71568C0A-0BE9-48A6-9F7E-2271805E927B}" srcOrd="2" destOrd="0" parTransId="{F9FC7577-D8EE-4101-9B6A-F4E53909633B}" sibTransId="{F02AC0BB-035B-46DD-86FB-E42538BFB1BE}"/>
    <dgm:cxn modelId="{682B9BB2-BCCD-4C43-9885-9CF83826DF79}" type="presOf" srcId="{D9F29557-4D7A-4F82-A808-6B6C0705BD8F}" destId="{5D4A5DAD-9BEC-462B-843E-1DF46AB259C9}" srcOrd="0" destOrd="0" presId="urn:microsoft.com/office/officeart/2005/8/layout/default"/>
    <dgm:cxn modelId="{CF8D59B9-769C-4DB4-91DB-61D6ABFDBBF0}" type="presOf" srcId="{E2D453E1-C1D5-4FE9-A9A3-0EACF1571E8B}" destId="{2FB748AA-DD7D-4A60-B58F-0B4FE52E5942}" srcOrd="0" destOrd="0" presId="urn:microsoft.com/office/officeart/2005/8/layout/default"/>
    <dgm:cxn modelId="{4EF66EBA-46FD-4E4F-A013-645E452F2395}" srcId="{DA7FD007-DBF0-4926-8B34-7E5DFE16282F}" destId="{C354B66F-9276-4901-A676-D5E0486830DA}" srcOrd="8" destOrd="0" parTransId="{51E52BB9-B1E2-4563-8477-5B0CB79CCA9B}" sibTransId="{C6717214-7C50-47E0-8989-4F4B45B76EB5}"/>
    <dgm:cxn modelId="{A11463BF-D7E3-4EEC-B6CF-EDFCFA4AF58A}" type="presOf" srcId="{289F9560-312B-443D-BDAD-B31801FB4FB5}" destId="{3298E315-B36C-4D23-AAE7-990AA7629CDF}" srcOrd="0" destOrd="0" presId="urn:microsoft.com/office/officeart/2005/8/layout/default"/>
    <dgm:cxn modelId="{DA25A9C0-F5BF-457F-857E-402959F8806E}" srcId="{DA7FD007-DBF0-4926-8B34-7E5DFE16282F}" destId="{2CFE8625-8C38-406A-B311-50D2068F9E68}" srcOrd="1" destOrd="0" parTransId="{C9460ABB-1351-4310-9B8B-FBB063B46A49}" sibTransId="{030A31DA-A05E-4E15-A01A-B95AD50EE37C}"/>
    <dgm:cxn modelId="{620C1DC1-B714-45B3-9E9D-6C417471E8D9}" srcId="{DA7FD007-DBF0-4926-8B34-7E5DFE16282F}" destId="{E2D453E1-C1D5-4FE9-A9A3-0EACF1571E8B}" srcOrd="6" destOrd="0" parTransId="{BA67F1C0-1384-4E3F-8EDD-6272E3A5E74C}" sibTransId="{00AA248F-A0B9-460F-957F-D9951039786F}"/>
    <dgm:cxn modelId="{F9BF07D2-5BD6-4572-A1E8-20DE5B82782E}" type="presOf" srcId="{59D4FC8A-C6B0-431C-A2B6-03EC5E5F9DAE}" destId="{E2DC539D-340C-49E1-A704-5132DF8F3F65}" srcOrd="0" destOrd="0" presId="urn:microsoft.com/office/officeart/2005/8/layout/default"/>
    <dgm:cxn modelId="{B3331AE1-9921-4D3E-90FD-EDBD3B5C2287}" type="presOf" srcId="{FDB670B3-EA9D-4570-B9AB-EC5EA6AA1874}" destId="{E7A380F5-8EA1-4ACF-8627-15CCA0E81A41}" srcOrd="0" destOrd="0" presId="urn:microsoft.com/office/officeart/2005/8/layout/default"/>
    <dgm:cxn modelId="{5AD7C4F1-E675-4C81-85CD-D67D200A8478}" srcId="{DA7FD007-DBF0-4926-8B34-7E5DFE16282F}" destId="{098C9870-5620-443F-8968-4BE52C307971}" srcOrd="7" destOrd="0" parTransId="{EE6C7478-A7F3-4E40-95CF-23F4B3E0A6B9}" sibTransId="{858EEE9F-85EE-4712-AD40-5DC0878C1233}"/>
    <dgm:cxn modelId="{4496D5D9-4D95-4D24-B29B-02818920A03A}" type="presParOf" srcId="{CAFD66A4-5165-4049-9052-9888A4F1B2D7}" destId="{32C35581-0352-41E5-94BE-5BE80C89DA45}" srcOrd="0" destOrd="0" presId="urn:microsoft.com/office/officeart/2005/8/layout/default"/>
    <dgm:cxn modelId="{017DF56D-E309-427E-84EE-9AF552CC560C}" type="presParOf" srcId="{CAFD66A4-5165-4049-9052-9888A4F1B2D7}" destId="{E399F067-A374-4272-9A9F-B9A1B7396AF1}" srcOrd="1" destOrd="0" presId="urn:microsoft.com/office/officeart/2005/8/layout/default"/>
    <dgm:cxn modelId="{8EF933A0-28E6-49C8-93E9-66C284E06B41}" type="presParOf" srcId="{CAFD66A4-5165-4049-9052-9888A4F1B2D7}" destId="{8C7E83C5-B39E-4207-BA0F-E057A83292FD}" srcOrd="2" destOrd="0" presId="urn:microsoft.com/office/officeart/2005/8/layout/default"/>
    <dgm:cxn modelId="{62E7A5DE-B022-48E2-A5BF-B1B10EA0C404}" type="presParOf" srcId="{CAFD66A4-5165-4049-9052-9888A4F1B2D7}" destId="{02E1688B-5AF3-49AD-9B05-84051432D58B}" srcOrd="3" destOrd="0" presId="urn:microsoft.com/office/officeart/2005/8/layout/default"/>
    <dgm:cxn modelId="{FF6E64F4-DBD2-403C-8015-C881F03A9E18}" type="presParOf" srcId="{CAFD66A4-5165-4049-9052-9888A4F1B2D7}" destId="{0B8C4E8B-DC00-4B85-8EBE-239374477E7E}" srcOrd="4" destOrd="0" presId="urn:microsoft.com/office/officeart/2005/8/layout/default"/>
    <dgm:cxn modelId="{9337B13B-7754-486F-8B44-C8F33C8A493A}" type="presParOf" srcId="{CAFD66A4-5165-4049-9052-9888A4F1B2D7}" destId="{171B630C-3C7E-4A98-B200-CF48E289431C}" srcOrd="5" destOrd="0" presId="urn:microsoft.com/office/officeart/2005/8/layout/default"/>
    <dgm:cxn modelId="{4AF122FE-2536-4E37-9946-7832D7DD9BBD}" type="presParOf" srcId="{CAFD66A4-5165-4049-9052-9888A4F1B2D7}" destId="{5D4A5DAD-9BEC-462B-843E-1DF46AB259C9}" srcOrd="6" destOrd="0" presId="urn:microsoft.com/office/officeart/2005/8/layout/default"/>
    <dgm:cxn modelId="{EEF07365-24D6-4EF5-9319-B605E7F2B9DF}" type="presParOf" srcId="{CAFD66A4-5165-4049-9052-9888A4F1B2D7}" destId="{DF7DAB38-2764-468D-95CB-CFAA7E8813DD}" srcOrd="7" destOrd="0" presId="urn:microsoft.com/office/officeart/2005/8/layout/default"/>
    <dgm:cxn modelId="{A5B437D0-77E6-44AB-9B6A-DEAD54EC3EE8}" type="presParOf" srcId="{CAFD66A4-5165-4049-9052-9888A4F1B2D7}" destId="{E2DC539D-340C-49E1-A704-5132DF8F3F65}" srcOrd="8" destOrd="0" presId="urn:microsoft.com/office/officeart/2005/8/layout/default"/>
    <dgm:cxn modelId="{704A9AF1-807F-4C47-B7D3-D84132F6F83B}" type="presParOf" srcId="{CAFD66A4-5165-4049-9052-9888A4F1B2D7}" destId="{2D0B50C8-0CBA-440E-884D-01688FF62C6C}" srcOrd="9" destOrd="0" presId="urn:microsoft.com/office/officeart/2005/8/layout/default"/>
    <dgm:cxn modelId="{314DD39C-8E05-4892-A2F1-92AD6A38EF79}" type="presParOf" srcId="{CAFD66A4-5165-4049-9052-9888A4F1B2D7}" destId="{E7A380F5-8EA1-4ACF-8627-15CCA0E81A41}" srcOrd="10" destOrd="0" presId="urn:microsoft.com/office/officeart/2005/8/layout/default"/>
    <dgm:cxn modelId="{0C36AFAB-4520-4DB7-AD40-FBA90C0B6998}" type="presParOf" srcId="{CAFD66A4-5165-4049-9052-9888A4F1B2D7}" destId="{E4A73F6A-F980-4A7D-B5EE-A8950997342A}" srcOrd="11" destOrd="0" presId="urn:microsoft.com/office/officeart/2005/8/layout/default"/>
    <dgm:cxn modelId="{C28E49CA-E16F-4867-A4BD-65DD116FC686}" type="presParOf" srcId="{CAFD66A4-5165-4049-9052-9888A4F1B2D7}" destId="{2FB748AA-DD7D-4A60-B58F-0B4FE52E5942}" srcOrd="12" destOrd="0" presId="urn:microsoft.com/office/officeart/2005/8/layout/default"/>
    <dgm:cxn modelId="{D985AB5F-9F3C-4FDE-822F-B94777B0B372}" type="presParOf" srcId="{CAFD66A4-5165-4049-9052-9888A4F1B2D7}" destId="{D18370D1-7A16-4AA2-8B17-75A9EC178EB5}" srcOrd="13" destOrd="0" presId="urn:microsoft.com/office/officeart/2005/8/layout/default"/>
    <dgm:cxn modelId="{CE9CEAE7-88A5-485E-B3E0-FBD40BB74069}" type="presParOf" srcId="{CAFD66A4-5165-4049-9052-9888A4F1B2D7}" destId="{7739D01B-1719-42C2-8D5E-4328C76E1A71}" srcOrd="14" destOrd="0" presId="urn:microsoft.com/office/officeart/2005/8/layout/default"/>
    <dgm:cxn modelId="{4198560F-5D81-4E0E-A9A0-4960CAB08714}" type="presParOf" srcId="{CAFD66A4-5165-4049-9052-9888A4F1B2D7}" destId="{A6A91F3A-A83A-4818-AE78-BF35B1AC0FFF}" srcOrd="15" destOrd="0" presId="urn:microsoft.com/office/officeart/2005/8/layout/default"/>
    <dgm:cxn modelId="{DE65B4CF-E8D0-4456-90DB-CCA801B4B568}" type="presParOf" srcId="{CAFD66A4-5165-4049-9052-9888A4F1B2D7}" destId="{DDF6E5F8-C09A-4B31-B4F7-5FE928EC6371}" srcOrd="16" destOrd="0" presId="urn:microsoft.com/office/officeart/2005/8/layout/default"/>
    <dgm:cxn modelId="{E14ACD64-3FE9-4B85-9853-87DFF2E3317D}" type="presParOf" srcId="{CAFD66A4-5165-4049-9052-9888A4F1B2D7}" destId="{CA17D12F-3763-496A-8E79-2A9A27606B93}" srcOrd="17" destOrd="0" presId="urn:microsoft.com/office/officeart/2005/8/layout/default"/>
    <dgm:cxn modelId="{B045A1C3-6F19-41BF-9F1B-F282B0B4BE55}" type="presParOf" srcId="{CAFD66A4-5165-4049-9052-9888A4F1B2D7}" destId="{94030380-0225-4EDC-8D75-E6C6FF485746}" srcOrd="18" destOrd="0" presId="urn:microsoft.com/office/officeart/2005/8/layout/default"/>
    <dgm:cxn modelId="{6EDBB23E-A332-43A1-9001-BE20250037E4}" type="presParOf" srcId="{CAFD66A4-5165-4049-9052-9888A4F1B2D7}" destId="{EE67EB80-7BFB-4A6F-976C-E9D118EEF0E1}" srcOrd="19" destOrd="0" presId="urn:microsoft.com/office/officeart/2005/8/layout/default"/>
    <dgm:cxn modelId="{6C54FEE4-45EA-47A6-B9E1-19CC4A1FC2A2}" type="presParOf" srcId="{CAFD66A4-5165-4049-9052-9888A4F1B2D7}" destId="{3298E315-B36C-4D23-AAE7-990AA7629CDF}" srcOrd="20" destOrd="0" presId="urn:microsoft.com/office/officeart/2005/8/layout/default"/>
    <dgm:cxn modelId="{0BCFB5E1-E1D5-42A9-84A7-E9BFD9E5DE1A}" type="presParOf" srcId="{CAFD66A4-5165-4049-9052-9888A4F1B2D7}" destId="{D721F380-94F5-4725-AEE4-A7E0FB45F096}" srcOrd="21" destOrd="0" presId="urn:microsoft.com/office/officeart/2005/8/layout/default"/>
    <dgm:cxn modelId="{87C33A61-EA21-443C-B2C9-5622C1CB9D69}" type="presParOf" srcId="{CAFD66A4-5165-4049-9052-9888A4F1B2D7}" destId="{2DB436C7-938E-41D2-A96D-BD959B50BE89}" srcOrd="22" destOrd="0" presId="urn:microsoft.com/office/officeart/2005/8/layout/default"/>
    <dgm:cxn modelId="{4A9BEB1E-EA7D-408C-A1E1-8519DC03F535}" type="presParOf" srcId="{CAFD66A4-5165-4049-9052-9888A4F1B2D7}" destId="{050DB8E7-7EF9-44EF-B70C-916DEFFE5973}" srcOrd="23" destOrd="0" presId="urn:microsoft.com/office/officeart/2005/8/layout/default"/>
    <dgm:cxn modelId="{871812AB-A26D-4DC4-BCEB-83940CA8ED00}" type="presParOf" srcId="{CAFD66A4-5165-4049-9052-9888A4F1B2D7}" destId="{24A876D6-9987-4D91-97E3-04D03BD98E49}"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C860DF-BBDF-4319-A92C-AF0AF73CA3F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CA323F7-0851-4044-9B20-AADDA456325A}">
      <dgm:prSet/>
      <dgm:spPr/>
      <dgm:t>
        <a:bodyPr/>
        <a:lstStyle/>
        <a:p>
          <a:r>
            <a:rPr lang="en-US" dirty="0"/>
            <a:t>Mental Health			</a:t>
          </a:r>
        </a:p>
        <a:p>
          <a:r>
            <a:rPr lang="en-US" dirty="0"/>
            <a:t>$</a:t>
          </a:r>
          <a:r>
            <a:rPr lang="en-US" dirty="0">
              <a:latin typeface="Trebuchet MS" panose="020B0603020202020204"/>
            </a:rPr>
            <a:t>38,567,915</a:t>
          </a:r>
          <a:r>
            <a:rPr lang="en-US" dirty="0"/>
            <a:t> (</a:t>
          </a:r>
          <a:r>
            <a:rPr lang="en-US" dirty="0">
              <a:latin typeface="Trebuchet MS" panose="020B0603020202020204"/>
            </a:rPr>
            <a:t>77%)</a:t>
          </a:r>
          <a:endParaRPr lang="en-US" dirty="0"/>
        </a:p>
      </dgm:t>
    </dgm:pt>
    <dgm:pt modelId="{47FE3563-234F-4C2D-A490-76B00979DD7D}" type="parTrans" cxnId="{3FF211DB-7F44-4074-8C9A-ABC7F9E2813C}">
      <dgm:prSet/>
      <dgm:spPr/>
      <dgm:t>
        <a:bodyPr/>
        <a:lstStyle/>
        <a:p>
          <a:endParaRPr lang="en-US"/>
        </a:p>
      </dgm:t>
    </dgm:pt>
    <dgm:pt modelId="{112794F5-408B-4895-8B69-0FBB208C239F}" type="sibTrans" cxnId="{3FF211DB-7F44-4074-8C9A-ABC7F9E2813C}">
      <dgm:prSet/>
      <dgm:spPr/>
      <dgm:t>
        <a:bodyPr/>
        <a:lstStyle/>
        <a:p>
          <a:endParaRPr lang="en-US"/>
        </a:p>
      </dgm:t>
    </dgm:pt>
    <dgm:pt modelId="{73EB164E-E392-4A9A-9FC6-617D610E8253}">
      <dgm:prSet/>
      <dgm:spPr/>
      <dgm:t>
        <a:bodyPr/>
        <a:lstStyle/>
        <a:p>
          <a:pPr rtl="0"/>
          <a:r>
            <a:rPr lang="en-US" dirty="0"/>
            <a:t>Intellectual and Developmental Disabilities 	</a:t>
          </a:r>
          <a:r>
            <a:rPr lang="en-US" dirty="0">
              <a:latin typeface="Trebuchet MS" panose="020B0603020202020204"/>
            </a:rPr>
            <a:t>            </a:t>
          </a:r>
          <a:endParaRPr lang="en-US" dirty="0"/>
        </a:p>
        <a:p>
          <a:pPr rtl="0"/>
          <a:r>
            <a:rPr lang="en-US" dirty="0">
              <a:latin typeface="Trebuchet MS" panose="020B0603020202020204"/>
            </a:rPr>
            <a:t> </a:t>
          </a:r>
          <a:r>
            <a:rPr lang="en-US" dirty="0"/>
            <a:t>$8,304,457 </a:t>
          </a:r>
          <a:r>
            <a:rPr lang="en-US" dirty="0">
              <a:latin typeface="Trebuchet MS" panose="020B0603020202020204"/>
            </a:rPr>
            <a:t>(17%)</a:t>
          </a:r>
          <a:endParaRPr lang="en-US" dirty="0"/>
        </a:p>
      </dgm:t>
    </dgm:pt>
    <dgm:pt modelId="{D01D7A84-B2B6-487A-96C9-E28ADF8A473F}" type="parTrans" cxnId="{49A6C5AA-2EB8-4731-BACD-80F64A3A671F}">
      <dgm:prSet/>
      <dgm:spPr/>
      <dgm:t>
        <a:bodyPr/>
        <a:lstStyle/>
        <a:p>
          <a:endParaRPr lang="en-US"/>
        </a:p>
      </dgm:t>
    </dgm:pt>
    <dgm:pt modelId="{9052A432-6ECA-40BE-B727-D3E98716FD99}" type="sibTrans" cxnId="{49A6C5AA-2EB8-4731-BACD-80F64A3A671F}">
      <dgm:prSet/>
      <dgm:spPr/>
      <dgm:t>
        <a:bodyPr/>
        <a:lstStyle/>
        <a:p>
          <a:endParaRPr lang="en-US"/>
        </a:p>
      </dgm:t>
    </dgm:pt>
    <dgm:pt modelId="{239F8753-1F7E-4EBE-A836-45F95F70BF93}">
      <dgm:prSet/>
      <dgm:spPr/>
      <dgm:t>
        <a:bodyPr/>
        <a:lstStyle/>
        <a:p>
          <a:endParaRPr lang="en-US"/>
        </a:p>
      </dgm:t>
    </dgm:pt>
    <dgm:pt modelId="{7AA82C16-E100-4953-BFC9-81BCBAE42DB6}" type="parTrans" cxnId="{BA6A4D7D-3EF3-47CA-A488-01B371061924}">
      <dgm:prSet/>
      <dgm:spPr/>
      <dgm:t>
        <a:bodyPr/>
        <a:lstStyle/>
        <a:p>
          <a:endParaRPr lang="en-US"/>
        </a:p>
      </dgm:t>
    </dgm:pt>
    <dgm:pt modelId="{8EAE7282-C4EC-4C95-BFEA-093BE668EAA9}" type="sibTrans" cxnId="{BA6A4D7D-3EF3-47CA-A488-01B371061924}">
      <dgm:prSet/>
      <dgm:spPr/>
      <dgm:t>
        <a:bodyPr/>
        <a:lstStyle/>
        <a:p>
          <a:endParaRPr lang="en-US"/>
        </a:p>
      </dgm:t>
    </dgm:pt>
    <dgm:pt modelId="{7F3A4ACE-CE39-4AA1-B119-A81279503126}">
      <dgm:prSet/>
      <dgm:spPr/>
      <dgm:t>
        <a:bodyPr/>
        <a:lstStyle/>
        <a:p>
          <a:r>
            <a:rPr lang="en-US" dirty="0"/>
            <a:t>Drug and Alcohol			</a:t>
          </a:r>
        </a:p>
        <a:p>
          <a:r>
            <a:rPr lang="en-US" dirty="0"/>
            <a:t>$</a:t>
          </a:r>
          <a:r>
            <a:rPr lang="en-US" dirty="0">
              <a:latin typeface="Trebuchet MS" panose="020B0603020202020204"/>
            </a:rPr>
            <a:t>1,584,693</a:t>
          </a:r>
          <a:r>
            <a:rPr lang="en-US" dirty="0"/>
            <a:t> (</a:t>
          </a:r>
          <a:r>
            <a:rPr lang="en-US" dirty="0">
              <a:latin typeface="Trebuchet MS" panose="020B0603020202020204"/>
            </a:rPr>
            <a:t>3</a:t>
          </a:r>
          <a:r>
            <a:rPr lang="en-US" dirty="0"/>
            <a:t>%)</a:t>
          </a:r>
        </a:p>
      </dgm:t>
    </dgm:pt>
    <dgm:pt modelId="{E53F7D58-A6D8-41B6-91C0-67C01A690C22}" type="parTrans" cxnId="{CECDC3EA-111F-47D0-8CCD-DAC04F12746C}">
      <dgm:prSet/>
      <dgm:spPr/>
      <dgm:t>
        <a:bodyPr/>
        <a:lstStyle/>
        <a:p>
          <a:endParaRPr lang="en-US"/>
        </a:p>
      </dgm:t>
    </dgm:pt>
    <dgm:pt modelId="{E4BEED67-92ED-4B41-B592-149FF7A76BE9}" type="sibTrans" cxnId="{CECDC3EA-111F-47D0-8CCD-DAC04F12746C}">
      <dgm:prSet/>
      <dgm:spPr/>
      <dgm:t>
        <a:bodyPr/>
        <a:lstStyle/>
        <a:p>
          <a:endParaRPr lang="en-US"/>
        </a:p>
      </dgm:t>
    </dgm:pt>
    <dgm:pt modelId="{E17AACE4-CF3C-4A0F-B2F0-2CA4994A4F40}">
      <dgm:prSet/>
      <dgm:spPr/>
      <dgm:t>
        <a:bodyPr/>
        <a:lstStyle/>
        <a:p>
          <a:r>
            <a:rPr lang="en-US" dirty="0"/>
            <a:t>Homeless Assistance		</a:t>
          </a:r>
        </a:p>
        <a:p>
          <a:r>
            <a:rPr lang="en-US">
              <a:latin typeface="Trebuchet MS" panose="020B0603020202020204"/>
            </a:rPr>
            <a:t>$1,065,404</a:t>
          </a:r>
          <a:r>
            <a:rPr lang="en-US"/>
            <a:t> </a:t>
          </a:r>
          <a:r>
            <a:rPr lang="en-US" dirty="0"/>
            <a:t>(</a:t>
          </a:r>
          <a:r>
            <a:rPr lang="en-US" dirty="0">
              <a:latin typeface="Trebuchet MS" panose="020B0603020202020204"/>
            </a:rPr>
            <a:t>2%)</a:t>
          </a:r>
          <a:endParaRPr lang="en-US" dirty="0"/>
        </a:p>
      </dgm:t>
    </dgm:pt>
    <dgm:pt modelId="{2AC09A69-336B-4B15-A1B9-00F46DD4C2AA}" type="parTrans" cxnId="{844AF9AE-C10E-4364-85D2-B70A58C4F82C}">
      <dgm:prSet/>
      <dgm:spPr/>
      <dgm:t>
        <a:bodyPr/>
        <a:lstStyle/>
        <a:p>
          <a:endParaRPr lang="en-US"/>
        </a:p>
      </dgm:t>
    </dgm:pt>
    <dgm:pt modelId="{0F72CAFB-0B82-460B-8BF2-94142965CD01}" type="sibTrans" cxnId="{844AF9AE-C10E-4364-85D2-B70A58C4F82C}">
      <dgm:prSet/>
      <dgm:spPr/>
      <dgm:t>
        <a:bodyPr/>
        <a:lstStyle/>
        <a:p>
          <a:endParaRPr lang="en-US"/>
        </a:p>
      </dgm:t>
    </dgm:pt>
    <dgm:pt modelId="{1764FB8B-BA60-492E-A698-0F4AEDFBFD6B}">
      <dgm:prSet/>
      <dgm:spPr/>
      <dgm:t>
        <a:bodyPr/>
        <a:lstStyle/>
        <a:p>
          <a:r>
            <a:rPr lang="en-US" dirty="0"/>
            <a:t>Human Services Development Fund 		</a:t>
          </a:r>
        </a:p>
        <a:p>
          <a:r>
            <a:rPr lang="en-US" dirty="0"/>
            <a:t>$510,596 (</a:t>
          </a:r>
          <a:r>
            <a:rPr lang="en-US" dirty="0">
              <a:latin typeface="Trebuchet MS" panose="020B0603020202020204"/>
            </a:rPr>
            <a:t>1</a:t>
          </a:r>
          <a:r>
            <a:rPr lang="en-US" dirty="0"/>
            <a:t>%)</a:t>
          </a:r>
        </a:p>
      </dgm:t>
    </dgm:pt>
    <dgm:pt modelId="{9AF298E6-8093-4D4A-B4F6-B094DF1CE85D}" type="parTrans" cxnId="{0539F0AD-A010-44CC-B51F-B0D6E684138B}">
      <dgm:prSet/>
      <dgm:spPr/>
      <dgm:t>
        <a:bodyPr/>
        <a:lstStyle/>
        <a:p>
          <a:endParaRPr lang="en-US"/>
        </a:p>
      </dgm:t>
    </dgm:pt>
    <dgm:pt modelId="{EC1D68C3-E7CE-43AF-B8CF-AF234570C2ED}" type="sibTrans" cxnId="{0539F0AD-A010-44CC-B51F-B0D6E684138B}">
      <dgm:prSet/>
      <dgm:spPr/>
      <dgm:t>
        <a:bodyPr/>
        <a:lstStyle/>
        <a:p>
          <a:endParaRPr lang="en-US"/>
        </a:p>
      </dgm:t>
    </dgm:pt>
    <dgm:pt modelId="{1F438580-B4EC-4350-9BC2-2A91B48427A3}">
      <dgm:prSet/>
      <dgm:spPr/>
      <dgm:t>
        <a:bodyPr/>
        <a:lstStyle/>
        <a:p>
          <a:endParaRPr lang="en-US"/>
        </a:p>
      </dgm:t>
    </dgm:pt>
    <dgm:pt modelId="{068A72BC-C531-435E-B0E9-598748968AAA}" type="parTrans" cxnId="{83B8A470-A5A2-4F13-86FF-BE709121ADFB}">
      <dgm:prSet/>
      <dgm:spPr/>
      <dgm:t>
        <a:bodyPr/>
        <a:lstStyle/>
        <a:p>
          <a:endParaRPr lang="en-US"/>
        </a:p>
      </dgm:t>
    </dgm:pt>
    <dgm:pt modelId="{E732A727-0E53-4E7A-8081-1EEA48622962}" type="sibTrans" cxnId="{83B8A470-A5A2-4F13-86FF-BE709121ADFB}">
      <dgm:prSet/>
      <dgm:spPr/>
      <dgm:t>
        <a:bodyPr/>
        <a:lstStyle/>
        <a:p>
          <a:endParaRPr lang="en-US"/>
        </a:p>
      </dgm:t>
    </dgm:pt>
    <dgm:pt modelId="{9A8C5496-1D7B-4116-A501-E41185604FA1}" type="pres">
      <dgm:prSet presAssocID="{49C860DF-BBDF-4319-A92C-AF0AF73CA3F5}" presName="linear" presStyleCnt="0">
        <dgm:presLayoutVars>
          <dgm:animLvl val="lvl"/>
          <dgm:resizeHandles val="exact"/>
        </dgm:presLayoutVars>
      </dgm:prSet>
      <dgm:spPr/>
    </dgm:pt>
    <dgm:pt modelId="{4E8CA8DC-F7A9-440F-B769-1695C0177B92}" type="pres">
      <dgm:prSet presAssocID="{FCA323F7-0851-4044-9B20-AADDA456325A}" presName="parentText" presStyleLbl="node1" presStyleIdx="0" presStyleCnt="5" custLinFactNeighborX="1629" custLinFactNeighborY="71499">
        <dgm:presLayoutVars>
          <dgm:chMax val="0"/>
          <dgm:bulletEnabled val="1"/>
        </dgm:presLayoutVars>
      </dgm:prSet>
      <dgm:spPr/>
    </dgm:pt>
    <dgm:pt modelId="{659CEF8C-EF81-4619-A814-2D6C7D068835}" type="pres">
      <dgm:prSet presAssocID="{112794F5-408B-4895-8B69-0FBB208C239F}" presName="spacer" presStyleCnt="0"/>
      <dgm:spPr/>
    </dgm:pt>
    <dgm:pt modelId="{20C74F09-D53B-40E0-B866-106C438A58A6}" type="pres">
      <dgm:prSet presAssocID="{73EB164E-E392-4A9A-9FC6-617D610E8253}" presName="parentText" presStyleLbl="node1" presStyleIdx="1" presStyleCnt="5" custScaleY="98554">
        <dgm:presLayoutVars>
          <dgm:chMax val="0"/>
          <dgm:bulletEnabled val="1"/>
        </dgm:presLayoutVars>
      </dgm:prSet>
      <dgm:spPr/>
    </dgm:pt>
    <dgm:pt modelId="{7CB00396-46CC-440C-BC8F-A3B26446EC55}" type="pres">
      <dgm:prSet presAssocID="{73EB164E-E392-4A9A-9FC6-617D610E8253}" presName="childText" presStyleLbl="revTx" presStyleIdx="0" presStyleCnt="2">
        <dgm:presLayoutVars>
          <dgm:bulletEnabled val="1"/>
        </dgm:presLayoutVars>
      </dgm:prSet>
      <dgm:spPr/>
    </dgm:pt>
    <dgm:pt modelId="{BDC9F88F-21FD-4DFD-9E63-0FE217AC6A62}" type="pres">
      <dgm:prSet presAssocID="{7F3A4ACE-CE39-4AA1-B119-A81279503126}" presName="parentText" presStyleLbl="node1" presStyleIdx="2" presStyleCnt="5" custLinFactY="-20892" custLinFactNeighborY="-100000">
        <dgm:presLayoutVars>
          <dgm:chMax val="0"/>
          <dgm:bulletEnabled val="1"/>
        </dgm:presLayoutVars>
      </dgm:prSet>
      <dgm:spPr/>
    </dgm:pt>
    <dgm:pt modelId="{CC6DA1C2-6ED2-40E4-A965-91A4331478E1}" type="pres">
      <dgm:prSet presAssocID="{E4BEED67-92ED-4B41-B592-149FF7A76BE9}" presName="spacer" presStyleCnt="0"/>
      <dgm:spPr/>
    </dgm:pt>
    <dgm:pt modelId="{78435CAB-10C1-41EC-882F-81AF9F2A6A2C}" type="pres">
      <dgm:prSet presAssocID="{E17AACE4-CF3C-4A0F-B2F0-2CA4994A4F40}" presName="parentText" presStyleLbl="node1" presStyleIdx="3" presStyleCnt="5" custLinFactY="-23468" custLinFactNeighborX="1072" custLinFactNeighborY="-100000">
        <dgm:presLayoutVars>
          <dgm:chMax val="0"/>
          <dgm:bulletEnabled val="1"/>
        </dgm:presLayoutVars>
      </dgm:prSet>
      <dgm:spPr/>
    </dgm:pt>
    <dgm:pt modelId="{A522F470-69BE-440A-B955-E70358A3F581}" type="pres">
      <dgm:prSet presAssocID="{0F72CAFB-0B82-460B-8BF2-94142965CD01}" presName="spacer" presStyleCnt="0"/>
      <dgm:spPr/>
    </dgm:pt>
    <dgm:pt modelId="{B3F36164-61BB-46F7-A323-D04549D48308}" type="pres">
      <dgm:prSet presAssocID="{1764FB8B-BA60-492E-A698-0F4AEDFBFD6B}" presName="parentText" presStyleLbl="node1" presStyleIdx="4" presStyleCnt="5" custLinFactNeighborY="-80707">
        <dgm:presLayoutVars>
          <dgm:chMax val="0"/>
          <dgm:bulletEnabled val="1"/>
        </dgm:presLayoutVars>
      </dgm:prSet>
      <dgm:spPr/>
    </dgm:pt>
    <dgm:pt modelId="{E2E0A950-7FAA-4B9E-A730-39DFDAC08232}" type="pres">
      <dgm:prSet presAssocID="{1764FB8B-BA60-492E-A698-0F4AEDFBFD6B}" presName="childText" presStyleLbl="revTx" presStyleIdx="1" presStyleCnt="2">
        <dgm:presLayoutVars>
          <dgm:bulletEnabled val="1"/>
        </dgm:presLayoutVars>
      </dgm:prSet>
      <dgm:spPr/>
    </dgm:pt>
  </dgm:ptLst>
  <dgm:cxnLst>
    <dgm:cxn modelId="{74924A01-1101-407C-9D94-C61318274E8F}" type="presOf" srcId="{1764FB8B-BA60-492E-A698-0F4AEDFBFD6B}" destId="{B3F36164-61BB-46F7-A323-D04549D48308}" srcOrd="0" destOrd="0" presId="urn:microsoft.com/office/officeart/2005/8/layout/vList2"/>
    <dgm:cxn modelId="{FF35B309-F08E-42E8-A493-07EFE0717342}" type="presOf" srcId="{49C860DF-BBDF-4319-A92C-AF0AF73CA3F5}" destId="{9A8C5496-1D7B-4116-A501-E41185604FA1}" srcOrd="0" destOrd="0" presId="urn:microsoft.com/office/officeart/2005/8/layout/vList2"/>
    <dgm:cxn modelId="{088CB90F-ABDB-4D40-970A-4C743AD69CC0}" type="presOf" srcId="{1F438580-B4EC-4350-9BC2-2A91B48427A3}" destId="{E2E0A950-7FAA-4B9E-A730-39DFDAC08232}" srcOrd="0" destOrd="0" presId="urn:microsoft.com/office/officeart/2005/8/layout/vList2"/>
    <dgm:cxn modelId="{89C62128-AB56-4A13-B89C-F0132289040C}" type="presOf" srcId="{73EB164E-E392-4A9A-9FC6-617D610E8253}" destId="{20C74F09-D53B-40E0-B866-106C438A58A6}" srcOrd="0" destOrd="0" presId="urn:microsoft.com/office/officeart/2005/8/layout/vList2"/>
    <dgm:cxn modelId="{75AF2665-63BA-4FC7-9604-41BD19F7D78A}" type="presOf" srcId="{239F8753-1F7E-4EBE-A836-45F95F70BF93}" destId="{7CB00396-46CC-440C-BC8F-A3B26446EC55}" srcOrd="0" destOrd="0" presId="urn:microsoft.com/office/officeart/2005/8/layout/vList2"/>
    <dgm:cxn modelId="{83B8A470-A5A2-4F13-86FF-BE709121ADFB}" srcId="{1764FB8B-BA60-492E-A698-0F4AEDFBFD6B}" destId="{1F438580-B4EC-4350-9BC2-2A91B48427A3}" srcOrd="0" destOrd="0" parTransId="{068A72BC-C531-435E-B0E9-598748968AAA}" sibTransId="{E732A727-0E53-4E7A-8081-1EEA48622962}"/>
    <dgm:cxn modelId="{BA6A4D7D-3EF3-47CA-A488-01B371061924}" srcId="{73EB164E-E392-4A9A-9FC6-617D610E8253}" destId="{239F8753-1F7E-4EBE-A836-45F95F70BF93}" srcOrd="0" destOrd="0" parTransId="{7AA82C16-E100-4953-BFC9-81BCBAE42DB6}" sibTransId="{8EAE7282-C4EC-4C95-BFEA-093BE668EAA9}"/>
    <dgm:cxn modelId="{787622A9-9EB5-4A02-907F-6151E1B4E455}" type="presOf" srcId="{FCA323F7-0851-4044-9B20-AADDA456325A}" destId="{4E8CA8DC-F7A9-440F-B769-1695C0177B92}" srcOrd="0" destOrd="0" presId="urn:microsoft.com/office/officeart/2005/8/layout/vList2"/>
    <dgm:cxn modelId="{49A6C5AA-2EB8-4731-BACD-80F64A3A671F}" srcId="{49C860DF-BBDF-4319-A92C-AF0AF73CA3F5}" destId="{73EB164E-E392-4A9A-9FC6-617D610E8253}" srcOrd="1" destOrd="0" parTransId="{D01D7A84-B2B6-487A-96C9-E28ADF8A473F}" sibTransId="{9052A432-6ECA-40BE-B727-D3E98716FD99}"/>
    <dgm:cxn modelId="{0539F0AD-A010-44CC-B51F-B0D6E684138B}" srcId="{49C860DF-BBDF-4319-A92C-AF0AF73CA3F5}" destId="{1764FB8B-BA60-492E-A698-0F4AEDFBFD6B}" srcOrd="4" destOrd="0" parTransId="{9AF298E6-8093-4D4A-B4F6-B094DF1CE85D}" sibTransId="{EC1D68C3-E7CE-43AF-B8CF-AF234570C2ED}"/>
    <dgm:cxn modelId="{844AF9AE-C10E-4364-85D2-B70A58C4F82C}" srcId="{49C860DF-BBDF-4319-A92C-AF0AF73CA3F5}" destId="{E17AACE4-CF3C-4A0F-B2F0-2CA4994A4F40}" srcOrd="3" destOrd="0" parTransId="{2AC09A69-336B-4B15-A1B9-00F46DD4C2AA}" sibTransId="{0F72CAFB-0B82-460B-8BF2-94142965CD01}"/>
    <dgm:cxn modelId="{021E07C1-BE6A-4231-BFBD-510E65EC0FE5}" type="presOf" srcId="{7F3A4ACE-CE39-4AA1-B119-A81279503126}" destId="{BDC9F88F-21FD-4DFD-9E63-0FE217AC6A62}" srcOrd="0" destOrd="0" presId="urn:microsoft.com/office/officeart/2005/8/layout/vList2"/>
    <dgm:cxn modelId="{3FF211DB-7F44-4074-8C9A-ABC7F9E2813C}" srcId="{49C860DF-BBDF-4319-A92C-AF0AF73CA3F5}" destId="{FCA323F7-0851-4044-9B20-AADDA456325A}" srcOrd="0" destOrd="0" parTransId="{47FE3563-234F-4C2D-A490-76B00979DD7D}" sibTransId="{112794F5-408B-4895-8B69-0FBB208C239F}"/>
    <dgm:cxn modelId="{CECDC3EA-111F-47D0-8CCD-DAC04F12746C}" srcId="{49C860DF-BBDF-4319-A92C-AF0AF73CA3F5}" destId="{7F3A4ACE-CE39-4AA1-B119-A81279503126}" srcOrd="2" destOrd="0" parTransId="{E53F7D58-A6D8-41B6-91C0-67C01A690C22}" sibTransId="{E4BEED67-92ED-4B41-B592-149FF7A76BE9}"/>
    <dgm:cxn modelId="{12815CF4-0C69-4F91-B445-7EADB9145DAF}" type="presOf" srcId="{E17AACE4-CF3C-4A0F-B2F0-2CA4994A4F40}" destId="{78435CAB-10C1-41EC-882F-81AF9F2A6A2C}" srcOrd="0" destOrd="0" presId="urn:microsoft.com/office/officeart/2005/8/layout/vList2"/>
    <dgm:cxn modelId="{E220BFFE-0212-4BA1-B675-85A0F9C598D3}" type="presParOf" srcId="{9A8C5496-1D7B-4116-A501-E41185604FA1}" destId="{4E8CA8DC-F7A9-440F-B769-1695C0177B92}" srcOrd="0" destOrd="0" presId="urn:microsoft.com/office/officeart/2005/8/layout/vList2"/>
    <dgm:cxn modelId="{6FADC72E-3D81-42D8-A580-9068FAFAD0B1}" type="presParOf" srcId="{9A8C5496-1D7B-4116-A501-E41185604FA1}" destId="{659CEF8C-EF81-4619-A814-2D6C7D068835}" srcOrd="1" destOrd="0" presId="urn:microsoft.com/office/officeart/2005/8/layout/vList2"/>
    <dgm:cxn modelId="{1FBDBDAE-5B54-4CEF-8162-F73D8CC8630C}" type="presParOf" srcId="{9A8C5496-1D7B-4116-A501-E41185604FA1}" destId="{20C74F09-D53B-40E0-B866-106C438A58A6}" srcOrd="2" destOrd="0" presId="urn:microsoft.com/office/officeart/2005/8/layout/vList2"/>
    <dgm:cxn modelId="{36742E53-EAA6-4DD1-A280-2A5620F2CC07}" type="presParOf" srcId="{9A8C5496-1D7B-4116-A501-E41185604FA1}" destId="{7CB00396-46CC-440C-BC8F-A3B26446EC55}" srcOrd="3" destOrd="0" presId="urn:microsoft.com/office/officeart/2005/8/layout/vList2"/>
    <dgm:cxn modelId="{D109E787-6929-486B-940B-A29E32AB703C}" type="presParOf" srcId="{9A8C5496-1D7B-4116-A501-E41185604FA1}" destId="{BDC9F88F-21FD-4DFD-9E63-0FE217AC6A62}" srcOrd="4" destOrd="0" presId="urn:microsoft.com/office/officeart/2005/8/layout/vList2"/>
    <dgm:cxn modelId="{A9C67EF9-F8A8-4301-8863-344B28CE76A5}" type="presParOf" srcId="{9A8C5496-1D7B-4116-A501-E41185604FA1}" destId="{CC6DA1C2-6ED2-40E4-A965-91A4331478E1}" srcOrd="5" destOrd="0" presId="urn:microsoft.com/office/officeart/2005/8/layout/vList2"/>
    <dgm:cxn modelId="{FC2A0647-4CE8-4663-A66D-615116131E80}" type="presParOf" srcId="{9A8C5496-1D7B-4116-A501-E41185604FA1}" destId="{78435CAB-10C1-41EC-882F-81AF9F2A6A2C}" srcOrd="6" destOrd="0" presId="urn:microsoft.com/office/officeart/2005/8/layout/vList2"/>
    <dgm:cxn modelId="{3B738C49-62B4-4A6A-B4D0-540EF518B700}" type="presParOf" srcId="{9A8C5496-1D7B-4116-A501-E41185604FA1}" destId="{A522F470-69BE-440A-B955-E70358A3F581}" srcOrd="7" destOrd="0" presId="urn:microsoft.com/office/officeart/2005/8/layout/vList2"/>
    <dgm:cxn modelId="{A0D2B4B0-9CC9-47D7-BE71-F02D9B01C3E5}" type="presParOf" srcId="{9A8C5496-1D7B-4116-A501-E41185604FA1}" destId="{B3F36164-61BB-46F7-A323-D04549D48308}" srcOrd="8" destOrd="0" presId="urn:microsoft.com/office/officeart/2005/8/layout/vList2"/>
    <dgm:cxn modelId="{13523FDE-45A3-440F-A577-53FD980C2119}" type="presParOf" srcId="{9A8C5496-1D7B-4116-A501-E41185604FA1}" destId="{E2E0A950-7FAA-4B9E-A730-39DFDAC08232}"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09AFF-4BD2-459D-9169-00E432F2C6A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5E0E91-94FA-42D3-8D05-59A29F0A1712}">
      <dgm:prSet custT="1"/>
      <dgm:spPr/>
      <dgm:t>
        <a:bodyPr/>
        <a:lstStyle/>
        <a:p>
          <a:r>
            <a:rPr lang="en-US" sz="2000" dirty="0">
              <a:solidFill>
                <a:srgbClr val="000000"/>
              </a:solidFill>
              <a:latin typeface="Calibri"/>
              <a:ea typeface="Calibri"/>
              <a:cs typeface="Calibri"/>
            </a:rPr>
            <a:t>Finalize the transition from Civil Service.</a:t>
          </a:r>
        </a:p>
      </dgm:t>
    </dgm:pt>
    <dgm:pt modelId="{EA7D2E53-3B0F-47FA-9B5E-24817344CC82}" type="parTrans" cxnId="{C2E0EB42-D58B-4C93-8BBF-06565E51E2C0}">
      <dgm:prSet/>
      <dgm:spPr/>
      <dgm:t>
        <a:bodyPr/>
        <a:lstStyle/>
        <a:p>
          <a:endParaRPr lang="en-US"/>
        </a:p>
      </dgm:t>
    </dgm:pt>
    <dgm:pt modelId="{6DCD2AB1-E935-483B-924D-13A2AB53360B}" type="sibTrans" cxnId="{C2E0EB42-D58B-4C93-8BBF-06565E51E2C0}">
      <dgm:prSet/>
      <dgm:spPr/>
      <dgm:t>
        <a:bodyPr/>
        <a:lstStyle/>
        <a:p>
          <a:endParaRPr lang="en-US"/>
        </a:p>
      </dgm:t>
    </dgm:pt>
    <dgm:pt modelId="{7ECFB454-3553-4F68-8796-5454001DF45D}">
      <dgm:prSet custT="1"/>
      <dgm:spPr/>
      <dgm:t>
        <a:bodyPr/>
        <a:lstStyle/>
        <a:p>
          <a:r>
            <a:rPr lang="en-US" sz="2000">
              <a:solidFill>
                <a:srgbClr val="000000"/>
              </a:solidFill>
              <a:latin typeface="Calibri"/>
              <a:ea typeface="Calibri"/>
              <a:cs typeface="Calibri"/>
            </a:rPr>
            <a:t>Further extend outreach to key community partners such as the YMCA and local food pantries to maximize impact.</a:t>
          </a:r>
        </a:p>
      </dgm:t>
    </dgm:pt>
    <dgm:pt modelId="{081E3D2F-A6BC-44F1-A772-58583443F04A}" type="parTrans" cxnId="{D6A733A7-D632-414E-AE74-3D0F876B61C7}">
      <dgm:prSet/>
      <dgm:spPr/>
      <dgm:t>
        <a:bodyPr/>
        <a:lstStyle/>
        <a:p>
          <a:endParaRPr lang="en-US"/>
        </a:p>
      </dgm:t>
    </dgm:pt>
    <dgm:pt modelId="{9A3DBFEC-C750-4DC5-8C34-8A05C1BEEFD4}" type="sibTrans" cxnId="{D6A733A7-D632-414E-AE74-3D0F876B61C7}">
      <dgm:prSet/>
      <dgm:spPr/>
      <dgm:t>
        <a:bodyPr/>
        <a:lstStyle/>
        <a:p>
          <a:endParaRPr lang="en-US"/>
        </a:p>
      </dgm:t>
    </dgm:pt>
    <dgm:pt modelId="{CB17399A-D276-445C-9B9C-0E1D983A96CD}">
      <dgm:prSet custT="1"/>
      <dgm:spPr/>
      <dgm:t>
        <a:bodyPr/>
        <a:lstStyle/>
        <a:p>
          <a:r>
            <a:rPr lang="en-US" sz="1800">
              <a:solidFill>
                <a:srgbClr val="000000"/>
              </a:solidFill>
              <a:latin typeface="Calibri"/>
              <a:ea typeface="Calibri"/>
              <a:cs typeface="Calibri"/>
            </a:rPr>
            <a:t>Develop a community-focused DHS Impact Report that highlights past accomplishments and future objectives.</a:t>
          </a:r>
        </a:p>
      </dgm:t>
    </dgm:pt>
    <dgm:pt modelId="{E152C7B5-4530-4E20-B692-DF7A9E45F4DB}" type="parTrans" cxnId="{F7489B27-91CD-4D04-8499-512DFA0AC298}">
      <dgm:prSet/>
      <dgm:spPr/>
      <dgm:t>
        <a:bodyPr/>
        <a:lstStyle/>
        <a:p>
          <a:endParaRPr lang="en-US"/>
        </a:p>
      </dgm:t>
    </dgm:pt>
    <dgm:pt modelId="{04BED372-9F13-48B1-ABB9-052A559E88C5}" type="sibTrans" cxnId="{F7489B27-91CD-4D04-8499-512DFA0AC298}">
      <dgm:prSet/>
      <dgm:spPr/>
      <dgm:t>
        <a:bodyPr/>
        <a:lstStyle/>
        <a:p>
          <a:endParaRPr lang="en-US"/>
        </a:p>
      </dgm:t>
    </dgm:pt>
    <dgm:pt modelId="{31C44438-A77C-4DC8-A691-8A11168A64B6}">
      <dgm:prSet custT="1"/>
      <dgm:spPr/>
      <dgm:t>
        <a:bodyPr/>
        <a:lstStyle/>
        <a:p>
          <a:r>
            <a:rPr lang="en-US" sz="2000">
              <a:solidFill>
                <a:srgbClr val="000000"/>
              </a:solidFill>
              <a:latin typeface="Calibri"/>
              <a:ea typeface="Calibri"/>
              <a:cs typeface="Calibri"/>
            </a:rPr>
            <a:t>Enhance program monitoring and performance metrics for external contracted agencies, ensuring accountability and effectiveness.</a:t>
          </a:r>
        </a:p>
      </dgm:t>
    </dgm:pt>
    <dgm:pt modelId="{42FF39CE-96AC-4A15-BE05-232145D83D12}" type="parTrans" cxnId="{A0BA7FCB-669D-44D1-9D3A-C4F7435E3E7A}">
      <dgm:prSet/>
      <dgm:spPr/>
      <dgm:t>
        <a:bodyPr/>
        <a:lstStyle/>
        <a:p>
          <a:endParaRPr lang="en-US"/>
        </a:p>
      </dgm:t>
    </dgm:pt>
    <dgm:pt modelId="{6A7C5629-7E50-43EE-8660-170D5ACE6850}" type="sibTrans" cxnId="{A0BA7FCB-669D-44D1-9D3A-C4F7435E3E7A}">
      <dgm:prSet/>
      <dgm:spPr/>
      <dgm:t>
        <a:bodyPr/>
        <a:lstStyle/>
        <a:p>
          <a:endParaRPr lang="en-US"/>
        </a:p>
      </dgm:t>
    </dgm:pt>
    <dgm:pt modelId="{086E71C2-F54E-440E-A561-FC9A9B24CF0C}">
      <dgm:prSet custT="1"/>
      <dgm:spPr/>
      <dgm:t>
        <a:bodyPr/>
        <a:lstStyle/>
        <a:p>
          <a:pPr algn="ctr">
            <a:lnSpc>
              <a:spcPct val="100000"/>
            </a:lnSpc>
            <a:spcAft>
              <a:spcPts val="0"/>
            </a:spcAft>
          </a:pPr>
          <a:r>
            <a:rPr lang="en-US" sz="1800" dirty="0">
              <a:solidFill>
                <a:schemeClr val="tx1"/>
              </a:solidFill>
              <a:latin typeface="Calibri"/>
              <a:ea typeface="Calibri"/>
              <a:cs typeface="Calibri"/>
            </a:rPr>
            <a:t>Explore new partnerships with stakeholders to drive innovation in affordable housing and behavioral health solutions.</a:t>
          </a:r>
        </a:p>
      </dgm:t>
    </dgm:pt>
    <dgm:pt modelId="{921B20D1-5E0B-4DCE-A5EC-79006FD05256}" type="parTrans" cxnId="{B82BE105-9125-4905-945C-FB7DF94A1178}">
      <dgm:prSet/>
      <dgm:spPr/>
      <dgm:t>
        <a:bodyPr/>
        <a:lstStyle/>
        <a:p>
          <a:endParaRPr lang="en-US"/>
        </a:p>
      </dgm:t>
    </dgm:pt>
    <dgm:pt modelId="{000CF6BB-3D67-4954-B1FE-FA3646B26065}" type="sibTrans" cxnId="{B82BE105-9125-4905-945C-FB7DF94A1178}">
      <dgm:prSet/>
      <dgm:spPr/>
      <dgm:t>
        <a:bodyPr/>
        <a:lstStyle/>
        <a:p>
          <a:endParaRPr lang="en-US"/>
        </a:p>
      </dgm:t>
    </dgm:pt>
    <dgm:pt modelId="{153E66B7-9C27-4014-A31B-58E65689F6BE}" type="pres">
      <dgm:prSet presAssocID="{3D109AFF-4BD2-459D-9169-00E432F2C6A9}" presName="diagram" presStyleCnt="0">
        <dgm:presLayoutVars>
          <dgm:dir/>
          <dgm:resizeHandles val="exact"/>
        </dgm:presLayoutVars>
      </dgm:prSet>
      <dgm:spPr/>
    </dgm:pt>
    <dgm:pt modelId="{2421A105-AB89-42A3-9C56-C3BADCA3A970}" type="pres">
      <dgm:prSet presAssocID="{B25E0E91-94FA-42D3-8D05-59A29F0A1712}" presName="node" presStyleLbl="node1" presStyleIdx="0" presStyleCnt="5" custLinFactNeighborX="2608" custLinFactNeighborY="-1343">
        <dgm:presLayoutVars>
          <dgm:bulletEnabled val="1"/>
        </dgm:presLayoutVars>
      </dgm:prSet>
      <dgm:spPr/>
    </dgm:pt>
    <dgm:pt modelId="{98B55196-47D9-49E6-A7F4-18D400424C77}" type="pres">
      <dgm:prSet presAssocID="{6DCD2AB1-E935-483B-924D-13A2AB53360B}" presName="sibTrans" presStyleCnt="0"/>
      <dgm:spPr/>
    </dgm:pt>
    <dgm:pt modelId="{2A5DC4AE-254E-47AB-9B42-1B5C323EB44A}" type="pres">
      <dgm:prSet presAssocID="{7ECFB454-3553-4F68-8796-5454001DF45D}" presName="node" presStyleLbl="node1" presStyleIdx="1" presStyleCnt="5" custLinFactNeighborX="4640">
        <dgm:presLayoutVars>
          <dgm:bulletEnabled val="1"/>
        </dgm:presLayoutVars>
      </dgm:prSet>
      <dgm:spPr/>
    </dgm:pt>
    <dgm:pt modelId="{AEAB2D22-60F6-44CE-BC5D-7D7F97F0E353}" type="pres">
      <dgm:prSet presAssocID="{9A3DBFEC-C750-4DC5-8C34-8A05C1BEEFD4}" presName="sibTrans" presStyleCnt="0"/>
      <dgm:spPr/>
    </dgm:pt>
    <dgm:pt modelId="{67808493-4E8A-421E-8797-DBF68E1F28AB}" type="pres">
      <dgm:prSet presAssocID="{CB17399A-D276-445C-9B9C-0E1D983A96CD}" presName="node" presStyleLbl="node1" presStyleIdx="2" presStyleCnt="5">
        <dgm:presLayoutVars>
          <dgm:bulletEnabled val="1"/>
        </dgm:presLayoutVars>
      </dgm:prSet>
      <dgm:spPr/>
    </dgm:pt>
    <dgm:pt modelId="{6A9C7D9A-3CF6-4B9E-90D6-D52D23016E3F}" type="pres">
      <dgm:prSet presAssocID="{04BED372-9F13-48B1-ABB9-052A559E88C5}" presName="sibTrans" presStyleCnt="0"/>
      <dgm:spPr/>
    </dgm:pt>
    <dgm:pt modelId="{6A0E9881-F303-4A98-90A3-A4D054775042}" type="pres">
      <dgm:prSet presAssocID="{31C44438-A77C-4DC8-A691-8A11168A64B6}" presName="node" presStyleLbl="node1" presStyleIdx="3" presStyleCnt="5" custScaleX="155247" custLinFactNeighborX="692" custLinFactNeighborY="10745">
        <dgm:presLayoutVars>
          <dgm:bulletEnabled val="1"/>
        </dgm:presLayoutVars>
      </dgm:prSet>
      <dgm:spPr/>
    </dgm:pt>
    <dgm:pt modelId="{1FFA323D-8210-4A25-956C-8A23AACBE294}" type="pres">
      <dgm:prSet presAssocID="{6A7C5629-7E50-43EE-8660-170D5ACE6850}" presName="sibTrans" presStyleCnt="0"/>
      <dgm:spPr/>
    </dgm:pt>
    <dgm:pt modelId="{40BF7D18-C31A-40D5-8437-7F73C32C0A8B}" type="pres">
      <dgm:prSet presAssocID="{086E71C2-F54E-440E-A561-FC9A9B24CF0C}" presName="node" presStyleLbl="node1" presStyleIdx="4" presStyleCnt="5" custScaleX="133526" custScaleY="132588">
        <dgm:presLayoutVars>
          <dgm:bulletEnabled val="1"/>
        </dgm:presLayoutVars>
      </dgm:prSet>
      <dgm:spPr/>
    </dgm:pt>
  </dgm:ptLst>
  <dgm:cxnLst>
    <dgm:cxn modelId="{B82BE105-9125-4905-945C-FB7DF94A1178}" srcId="{3D109AFF-4BD2-459D-9169-00E432F2C6A9}" destId="{086E71C2-F54E-440E-A561-FC9A9B24CF0C}" srcOrd="4" destOrd="0" parTransId="{921B20D1-5E0B-4DCE-A5EC-79006FD05256}" sibTransId="{000CF6BB-3D67-4954-B1FE-FA3646B26065}"/>
    <dgm:cxn modelId="{F7489B27-91CD-4D04-8499-512DFA0AC298}" srcId="{3D109AFF-4BD2-459D-9169-00E432F2C6A9}" destId="{CB17399A-D276-445C-9B9C-0E1D983A96CD}" srcOrd="2" destOrd="0" parTransId="{E152C7B5-4530-4E20-B692-DF7A9E45F4DB}" sibTransId="{04BED372-9F13-48B1-ABB9-052A559E88C5}"/>
    <dgm:cxn modelId="{C2E0EB42-D58B-4C93-8BBF-06565E51E2C0}" srcId="{3D109AFF-4BD2-459D-9169-00E432F2C6A9}" destId="{B25E0E91-94FA-42D3-8D05-59A29F0A1712}" srcOrd="0" destOrd="0" parTransId="{EA7D2E53-3B0F-47FA-9B5E-24817344CC82}" sibTransId="{6DCD2AB1-E935-483B-924D-13A2AB53360B}"/>
    <dgm:cxn modelId="{90AEE26B-C633-4A13-A1ED-0F75763A21BA}" type="presOf" srcId="{B25E0E91-94FA-42D3-8D05-59A29F0A1712}" destId="{2421A105-AB89-42A3-9C56-C3BADCA3A970}" srcOrd="0" destOrd="0" presId="urn:microsoft.com/office/officeart/2005/8/layout/default"/>
    <dgm:cxn modelId="{6606E14F-505D-4672-8009-68AAFC132834}" type="presOf" srcId="{7ECFB454-3553-4F68-8796-5454001DF45D}" destId="{2A5DC4AE-254E-47AB-9B42-1B5C323EB44A}" srcOrd="0" destOrd="0" presId="urn:microsoft.com/office/officeart/2005/8/layout/default"/>
    <dgm:cxn modelId="{702D46A6-E3EF-4A8F-82A8-C1615679D37B}" type="presOf" srcId="{3D109AFF-4BD2-459D-9169-00E432F2C6A9}" destId="{153E66B7-9C27-4014-A31B-58E65689F6BE}" srcOrd="0" destOrd="0" presId="urn:microsoft.com/office/officeart/2005/8/layout/default"/>
    <dgm:cxn modelId="{D6A733A7-D632-414E-AE74-3D0F876B61C7}" srcId="{3D109AFF-4BD2-459D-9169-00E432F2C6A9}" destId="{7ECFB454-3553-4F68-8796-5454001DF45D}" srcOrd="1" destOrd="0" parTransId="{081E3D2F-A6BC-44F1-A772-58583443F04A}" sibTransId="{9A3DBFEC-C750-4DC5-8C34-8A05C1BEEFD4}"/>
    <dgm:cxn modelId="{2CA4FAAB-B43D-411C-BD85-A544BD2B364F}" type="presOf" srcId="{086E71C2-F54E-440E-A561-FC9A9B24CF0C}" destId="{40BF7D18-C31A-40D5-8437-7F73C32C0A8B}" srcOrd="0" destOrd="0" presId="urn:microsoft.com/office/officeart/2005/8/layout/default"/>
    <dgm:cxn modelId="{DFCA8FBC-D2C5-46BA-8E91-E2C2D0BBF504}" type="presOf" srcId="{31C44438-A77C-4DC8-A691-8A11168A64B6}" destId="{6A0E9881-F303-4A98-90A3-A4D054775042}" srcOrd="0" destOrd="0" presId="urn:microsoft.com/office/officeart/2005/8/layout/default"/>
    <dgm:cxn modelId="{A0BA7FCB-669D-44D1-9D3A-C4F7435E3E7A}" srcId="{3D109AFF-4BD2-459D-9169-00E432F2C6A9}" destId="{31C44438-A77C-4DC8-A691-8A11168A64B6}" srcOrd="3" destOrd="0" parTransId="{42FF39CE-96AC-4A15-BE05-232145D83D12}" sibTransId="{6A7C5629-7E50-43EE-8660-170D5ACE6850}"/>
    <dgm:cxn modelId="{91556BED-2AF7-4E14-94B9-502C78B5BA11}" type="presOf" srcId="{CB17399A-D276-445C-9B9C-0E1D983A96CD}" destId="{67808493-4E8A-421E-8797-DBF68E1F28AB}" srcOrd="0" destOrd="0" presId="urn:microsoft.com/office/officeart/2005/8/layout/default"/>
    <dgm:cxn modelId="{E59B3FAC-D379-4455-B105-5298B621B8A0}" type="presParOf" srcId="{153E66B7-9C27-4014-A31B-58E65689F6BE}" destId="{2421A105-AB89-42A3-9C56-C3BADCA3A970}" srcOrd="0" destOrd="0" presId="urn:microsoft.com/office/officeart/2005/8/layout/default"/>
    <dgm:cxn modelId="{7D56EB7D-5A9F-4751-B48A-196F4B024034}" type="presParOf" srcId="{153E66B7-9C27-4014-A31B-58E65689F6BE}" destId="{98B55196-47D9-49E6-A7F4-18D400424C77}" srcOrd="1" destOrd="0" presId="urn:microsoft.com/office/officeart/2005/8/layout/default"/>
    <dgm:cxn modelId="{2714FFA6-CE2C-4838-83BA-41A52BBED402}" type="presParOf" srcId="{153E66B7-9C27-4014-A31B-58E65689F6BE}" destId="{2A5DC4AE-254E-47AB-9B42-1B5C323EB44A}" srcOrd="2" destOrd="0" presId="urn:microsoft.com/office/officeart/2005/8/layout/default"/>
    <dgm:cxn modelId="{D5EF0ABD-B5F1-4C0D-9F3C-3BAF4FE61651}" type="presParOf" srcId="{153E66B7-9C27-4014-A31B-58E65689F6BE}" destId="{AEAB2D22-60F6-44CE-BC5D-7D7F97F0E353}" srcOrd="3" destOrd="0" presId="urn:microsoft.com/office/officeart/2005/8/layout/default"/>
    <dgm:cxn modelId="{0653A77D-10DF-4A5A-81DE-B2776B18A3EA}" type="presParOf" srcId="{153E66B7-9C27-4014-A31B-58E65689F6BE}" destId="{67808493-4E8A-421E-8797-DBF68E1F28AB}" srcOrd="4" destOrd="0" presId="urn:microsoft.com/office/officeart/2005/8/layout/default"/>
    <dgm:cxn modelId="{BB3CD9F2-638F-496A-B32E-41061A310347}" type="presParOf" srcId="{153E66B7-9C27-4014-A31B-58E65689F6BE}" destId="{6A9C7D9A-3CF6-4B9E-90D6-D52D23016E3F}" srcOrd="5" destOrd="0" presId="urn:microsoft.com/office/officeart/2005/8/layout/default"/>
    <dgm:cxn modelId="{4BA9C5CE-6EAA-4682-A7B1-9D71810E5407}" type="presParOf" srcId="{153E66B7-9C27-4014-A31B-58E65689F6BE}" destId="{6A0E9881-F303-4A98-90A3-A4D054775042}" srcOrd="6" destOrd="0" presId="urn:microsoft.com/office/officeart/2005/8/layout/default"/>
    <dgm:cxn modelId="{561CEE39-0CDF-4489-ADA1-C31519D64E82}" type="presParOf" srcId="{153E66B7-9C27-4014-A31B-58E65689F6BE}" destId="{1FFA323D-8210-4A25-956C-8A23AACBE294}" srcOrd="7" destOrd="0" presId="urn:microsoft.com/office/officeart/2005/8/layout/default"/>
    <dgm:cxn modelId="{8B084F48-A2AE-4C00-898A-2A1911F29509}" type="presParOf" srcId="{153E66B7-9C27-4014-A31B-58E65689F6BE}" destId="{40BF7D18-C31A-40D5-8437-7F73C32C0A8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1D6B3-6AF9-4D8B-AAA8-1A2E4998530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3967561-4E89-431E-BDBA-C07378F0604F}">
      <dgm:prSet phldr="0"/>
      <dgm:spPr/>
      <dgm:t>
        <a:bodyPr/>
        <a:lstStyle/>
        <a:p>
          <a:pPr rtl="0"/>
          <a:r>
            <a:rPr lang="en-US">
              <a:latin typeface="Calibri"/>
              <a:ea typeface="Calibri"/>
              <a:cs typeface="Calibri"/>
            </a:rPr>
            <a:t>Through a new HUD grant, a HMIS Data Technician was added to our staff to assist in the review of HMIS data and ensure compliance with HUD requirements, as well as provide training to new and existing staff to improve data quality and ultimately increase funding.</a:t>
          </a:r>
        </a:p>
      </dgm:t>
    </dgm:pt>
    <dgm:pt modelId="{43B43A3D-6086-481F-88CC-05B807A18DDB}" type="parTrans" cxnId="{45A19B4E-97A5-443D-9448-E32D3D29CF7C}">
      <dgm:prSet/>
      <dgm:spPr/>
      <dgm:t>
        <a:bodyPr/>
        <a:lstStyle/>
        <a:p>
          <a:endParaRPr lang="en-US"/>
        </a:p>
      </dgm:t>
    </dgm:pt>
    <dgm:pt modelId="{47410212-C1DA-4B17-8032-E15EDDDCE879}" type="sibTrans" cxnId="{45A19B4E-97A5-443D-9448-E32D3D29CF7C}">
      <dgm:prSet/>
      <dgm:spPr/>
      <dgm:t>
        <a:bodyPr/>
        <a:lstStyle/>
        <a:p>
          <a:endParaRPr lang="en-US"/>
        </a:p>
      </dgm:t>
    </dgm:pt>
    <dgm:pt modelId="{E8B7E131-4877-4636-AB02-6B75BCFEC713}">
      <dgm:prSet phldr="0"/>
      <dgm:spPr/>
      <dgm:t>
        <a:bodyPr/>
        <a:lstStyle/>
        <a:p>
          <a:pPr rtl="0"/>
          <a:r>
            <a:rPr lang="en-US">
              <a:solidFill>
                <a:schemeClr val="bg1"/>
              </a:solidFill>
              <a:latin typeface="Calibri"/>
              <a:ea typeface="Calibri"/>
              <a:cs typeface="Calibri"/>
            </a:rPr>
            <a:t>The renovation of the Delaware County Share Food Program Warehouse was completed June 2025 increasing the availability of food resources in Delaware County.</a:t>
          </a:r>
          <a:endParaRPr lang="en-US">
            <a:solidFill>
              <a:schemeClr val="bg1"/>
            </a:solidFill>
          </a:endParaRPr>
        </a:p>
      </dgm:t>
    </dgm:pt>
    <dgm:pt modelId="{35757544-8EDB-4F21-98F6-83A3CFD98B70}" type="parTrans" cxnId="{6DF1A052-C430-4C15-9AFD-2B3E7B261844}">
      <dgm:prSet/>
      <dgm:spPr/>
    </dgm:pt>
    <dgm:pt modelId="{73CBAB84-2F54-4469-9B3A-E068E2D77D73}" type="sibTrans" cxnId="{6DF1A052-C430-4C15-9AFD-2B3E7B261844}">
      <dgm:prSet/>
      <dgm:spPr/>
    </dgm:pt>
    <dgm:pt modelId="{70372FC2-3633-47D6-8913-1FC4E8915E1A}">
      <dgm:prSet phldr="0"/>
      <dgm:spPr/>
      <dgm:t>
        <a:bodyPr/>
        <a:lstStyle/>
        <a:p>
          <a:pPr rtl="0"/>
          <a:r>
            <a:rPr lang="en-US" dirty="0"/>
            <a:t>Adult and Family Services’ staff provided case management to shelter staff until a provider could be under contract.</a:t>
          </a:r>
          <a:endParaRPr lang="en-US" dirty="0">
            <a:latin typeface="Trebuchet MS" panose="020B0603020202020204"/>
          </a:endParaRPr>
        </a:p>
      </dgm:t>
    </dgm:pt>
    <dgm:pt modelId="{DEFA5632-FD84-4883-82CF-FF4C89F6A0F2}" type="parTrans" cxnId="{3F5563CB-8A8E-4665-A854-47F160E09618}">
      <dgm:prSet/>
      <dgm:spPr/>
    </dgm:pt>
    <dgm:pt modelId="{A9E28B17-F863-4888-8682-5EEED253450C}" type="sibTrans" cxnId="{3F5563CB-8A8E-4665-A854-47F160E09618}">
      <dgm:prSet/>
      <dgm:spPr/>
    </dgm:pt>
    <dgm:pt modelId="{DCC41B1A-772E-4DB3-B6CB-F57BBEFF04F7}">
      <dgm:prSet phldr="0"/>
      <dgm:spPr/>
      <dgm:t>
        <a:bodyPr/>
        <a:lstStyle/>
        <a:p>
          <a:pPr rtl="0"/>
          <a:r>
            <a:rPr lang="en-US" dirty="0"/>
            <a:t>Secured additional funding through Home For Good to provide pack and play units, diapers and wipes, rent, furniture and transportation assistance, incentives for landlords outside the traditional rental hot spots and funding for essential documents.</a:t>
          </a:r>
          <a:endParaRPr lang="en-US" dirty="0">
            <a:latin typeface="Trebuchet MS" panose="020B0603020202020204"/>
          </a:endParaRPr>
        </a:p>
      </dgm:t>
    </dgm:pt>
    <dgm:pt modelId="{6D36A253-2BA1-4713-ABE3-BF44CEF34DC2}" type="parTrans" cxnId="{200B9B33-A5C6-4B8E-BB5F-A745A19D502F}">
      <dgm:prSet/>
      <dgm:spPr/>
    </dgm:pt>
    <dgm:pt modelId="{6E518087-1D96-40AB-AABA-35C9E6CF7ED1}" type="sibTrans" cxnId="{200B9B33-A5C6-4B8E-BB5F-A745A19D502F}">
      <dgm:prSet/>
      <dgm:spPr/>
    </dgm:pt>
    <dgm:pt modelId="{D1EB9BEB-1359-4E36-BB2B-7BA956DC4EDF}" type="pres">
      <dgm:prSet presAssocID="{F6F1D6B3-6AF9-4D8B-AAA8-1A2E4998530C}" presName="linear" presStyleCnt="0">
        <dgm:presLayoutVars>
          <dgm:animLvl val="lvl"/>
          <dgm:resizeHandles val="exact"/>
        </dgm:presLayoutVars>
      </dgm:prSet>
      <dgm:spPr/>
    </dgm:pt>
    <dgm:pt modelId="{C79C71D4-1C0C-4E77-932D-E9751E0AD19D}" type="pres">
      <dgm:prSet presAssocID="{93967561-4E89-431E-BDBA-C07378F0604F}" presName="parentText" presStyleLbl="node1" presStyleIdx="0" presStyleCnt="4">
        <dgm:presLayoutVars>
          <dgm:chMax val="0"/>
          <dgm:bulletEnabled val="1"/>
        </dgm:presLayoutVars>
      </dgm:prSet>
      <dgm:spPr/>
    </dgm:pt>
    <dgm:pt modelId="{2C3A12F4-C4A0-4329-A579-F7748B14499A}" type="pres">
      <dgm:prSet presAssocID="{47410212-C1DA-4B17-8032-E15EDDDCE879}" presName="spacer" presStyleCnt="0"/>
      <dgm:spPr/>
    </dgm:pt>
    <dgm:pt modelId="{616D4056-1B99-41CD-992E-2EEB96BF0660}" type="pres">
      <dgm:prSet presAssocID="{70372FC2-3633-47D6-8913-1FC4E8915E1A}" presName="parentText" presStyleLbl="node1" presStyleIdx="1" presStyleCnt="4">
        <dgm:presLayoutVars>
          <dgm:chMax val="0"/>
          <dgm:bulletEnabled val="1"/>
        </dgm:presLayoutVars>
      </dgm:prSet>
      <dgm:spPr/>
    </dgm:pt>
    <dgm:pt modelId="{2F278E56-0660-4BE0-85EB-7A9082934CDC}" type="pres">
      <dgm:prSet presAssocID="{A9E28B17-F863-4888-8682-5EEED253450C}" presName="spacer" presStyleCnt="0"/>
      <dgm:spPr/>
    </dgm:pt>
    <dgm:pt modelId="{B6217C36-7D0F-406C-8DFB-977F583AF636}" type="pres">
      <dgm:prSet presAssocID="{DCC41B1A-772E-4DB3-B6CB-F57BBEFF04F7}" presName="parentText" presStyleLbl="node1" presStyleIdx="2" presStyleCnt="4">
        <dgm:presLayoutVars>
          <dgm:chMax val="0"/>
          <dgm:bulletEnabled val="1"/>
        </dgm:presLayoutVars>
      </dgm:prSet>
      <dgm:spPr/>
    </dgm:pt>
    <dgm:pt modelId="{4DF6B04A-69EB-4C84-B77D-EB2612D019DF}" type="pres">
      <dgm:prSet presAssocID="{6E518087-1D96-40AB-AABA-35C9E6CF7ED1}" presName="spacer" presStyleCnt="0"/>
      <dgm:spPr/>
    </dgm:pt>
    <dgm:pt modelId="{456F5BC5-93C6-4E27-A37C-18A4DE2376D1}" type="pres">
      <dgm:prSet presAssocID="{E8B7E131-4877-4636-AB02-6B75BCFEC713}" presName="parentText" presStyleLbl="node1" presStyleIdx="3" presStyleCnt="4">
        <dgm:presLayoutVars>
          <dgm:chMax val="0"/>
          <dgm:bulletEnabled val="1"/>
        </dgm:presLayoutVars>
      </dgm:prSet>
      <dgm:spPr/>
    </dgm:pt>
  </dgm:ptLst>
  <dgm:cxnLst>
    <dgm:cxn modelId="{20F5780D-ED8A-410B-AF3A-FAD0877756C5}" type="presOf" srcId="{70372FC2-3633-47D6-8913-1FC4E8915E1A}" destId="{616D4056-1B99-41CD-992E-2EEB96BF0660}" srcOrd="0" destOrd="0" presId="urn:microsoft.com/office/officeart/2005/8/layout/vList2"/>
    <dgm:cxn modelId="{B5852D18-DBBB-4698-8DA1-8FB190A785EB}" type="presOf" srcId="{DCC41B1A-772E-4DB3-B6CB-F57BBEFF04F7}" destId="{B6217C36-7D0F-406C-8DFB-977F583AF636}" srcOrd="0" destOrd="0" presId="urn:microsoft.com/office/officeart/2005/8/layout/vList2"/>
    <dgm:cxn modelId="{200B9B33-A5C6-4B8E-BB5F-A745A19D502F}" srcId="{F6F1D6B3-6AF9-4D8B-AAA8-1A2E4998530C}" destId="{DCC41B1A-772E-4DB3-B6CB-F57BBEFF04F7}" srcOrd="2" destOrd="0" parTransId="{6D36A253-2BA1-4713-ABE3-BF44CEF34DC2}" sibTransId="{6E518087-1D96-40AB-AABA-35C9E6CF7ED1}"/>
    <dgm:cxn modelId="{45A19B4E-97A5-443D-9448-E32D3D29CF7C}" srcId="{F6F1D6B3-6AF9-4D8B-AAA8-1A2E4998530C}" destId="{93967561-4E89-431E-BDBA-C07378F0604F}" srcOrd="0" destOrd="0" parTransId="{43B43A3D-6086-481F-88CC-05B807A18DDB}" sibTransId="{47410212-C1DA-4B17-8032-E15EDDDCE879}"/>
    <dgm:cxn modelId="{CA348470-56FB-4C2C-A78A-8F1DB144DCFF}" type="presOf" srcId="{F6F1D6B3-6AF9-4D8B-AAA8-1A2E4998530C}" destId="{D1EB9BEB-1359-4E36-BB2B-7BA956DC4EDF}" srcOrd="0" destOrd="0" presId="urn:microsoft.com/office/officeart/2005/8/layout/vList2"/>
    <dgm:cxn modelId="{6DF1A052-C430-4C15-9AFD-2B3E7B261844}" srcId="{F6F1D6B3-6AF9-4D8B-AAA8-1A2E4998530C}" destId="{E8B7E131-4877-4636-AB02-6B75BCFEC713}" srcOrd="3" destOrd="0" parTransId="{35757544-8EDB-4F21-98F6-83A3CFD98B70}" sibTransId="{73CBAB84-2F54-4469-9B3A-E068E2D77D73}"/>
    <dgm:cxn modelId="{AAB16A9E-6236-4D68-AD8B-91B8FDF107E3}" type="presOf" srcId="{93967561-4E89-431E-BDBA-C07378F0604F}" destId="{C79C71D4-1C0C-4E77-932D-E9751E0AD19D}" srcOrd="0" destOrd="0" presId="urn:microsoft.com/office/officeart/2005/8/layout/vList2"/>
    <dgm:cxn modelId="{3F5563CB-8A8E-4665-A854-47F160E09618}" srcId="{F6F1D6B3-6AF9-4D8B-AAA8-1A2E4998530C}" destId="{70372FC2-3633-47D6-8913-1FC4E8915E1A}" srcOrd="1" destOrd="0" parTransId="{DEFA5632-FD84-4883-82CF-FF4C89F6A0F2}" sibTransId="{A9E28B17-F863-4888-8682-5EEED253450C}"/>
    <dgm:cxn modelId="{DCF9C0D8-8130-4651-9215-770485A43574}" type="presOf" srcId="{E8B7E131-4877-4636-AB02-6B75BCFEC713}" destId="{456F5BC5-93C6-4E27-A37C-18A4DE2376D1}" srcOrd="0" destOrd="0" presId="urn:microsoft.com/office/officeart/2005/8/layout/vList2"/>
    <dgm:cxn modelId="{BDCCAC5F-B031-47F0-A037-7C4C904C4A57}" type="presParOf" srcId="{D1EB9BEB-1359-4E36-BB2B-7BA956DC4EDF}" destId="{C79C71D4-1C0C-4E77-932D-E9751E0AD19D}" srcOrd="0" destOrd="0" presId="urn:microsoft.com/office/officeart/2005/8/layout/vList2"/>
    <dgm:cxn modelId="{5B1F8855-97CE-4145-A48F-2BE7DFAB4DA5}" type="presParOf" srcId="{D1EB9BEB-1359-4E36-BB2B-7BA956DC4EDF}" destId="{2C3A12F4-C4A0-4329-A579-F7748B14499A}" srcOrd="1" destOrd="0" presId="urn:microsoft.com/office/officeart/2005/8/layout/vList2"/>
    <dgm:cxn modelId="{A320399C-E564-41D1-BC1B-150E6E4D9295}" type="presParOf" srcId="{D1EB9BEB-1359-4E36-BB2B-7BA956DC4EDF}" destId="{616D4056-1B99-41CD-992E-2EEB96BF0660}" srcOrd="2" destOrd="0" presId="urn:microsoft.com/office/officeart/2005/8/layout/vList2"/>
    <dgm:cxn modelId="{3C08E509-F110-4C9A-AFC2-5A40F1A30283}" type="presParOf" srcId="{D1EB9BEB-1359-4E36-BB2B-7BA956DC4EDF}" destId="{2F278E56-0660-4BE0-85EB-7A9082934CDC}" srcOrd="3" destOrd="0" presId="urn:microsoft.com/office/officeart/2005/8/layout/vList2"/>
    <dgm:cxn modelId="{0E7AEF63-E56F-4909-8E36-A911697AD12B}" type="presParOf" srcId="{D1EB9BEB-1359-4E36-BB2B-7BA956DC4EDF}" destId="{B6217C36-7D0F-406C-8DFB-977F583AF636}" srcOrd="4" destOrd="0" presId="urn:microsoft.com/office/officeart/2005/8/layout/vList2"/>
    <dgm:cxn modelId="{DD744B1B-1418-4D8B-A8C7-0F0AA6854B4B}" type="presParOf" srcId="{D1EB9BEB-1359-4E36-BB2B-7BA956DC4EDF}" destId="{4DF6B04A-69EB-4C84-B77D-EB2612D019DF}" srcOrd="5" destOrd="0" presId="urn:microsoft.com/office/officeart/2005/8/layout/vList2"/>
    <dgm:cxn modelId="{55DF14FA-CC45-4F48-B27D-8917DEF6776E}" type="presParOf" srcId="{D1EB9BEB-1359-4E36-BB2B-7BA956DC4EDF}" destId="{456F5BC5-93C6-4E27-A37C-18A4DE2376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ED8C31-CC49-493E-A0C5-7A43F586AD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A9217D2-E27A-4A14-84FB-DD0C8C211522}">
      <dgm:prSet custT="1"/>
      <dgm:spPr/>
      <dgm:t>
        <a:bodyPr/>
        <a:lstStyle/>
        <a:p>
          <a:r>
            <a:rPr lang="en-US" sz="1400" dirty="0"/>
            <a:t>Reduce the number of households who become homeless and reduce the length of time they remain homeless</a:t>
          </a:r>
          <a:r>
            <a:rPr lang="en-US" sz="1400" dirty="0">
              <a:latin typeface="Trebuchet MS" panose="020B0603020202020204"/>
            </a:rPr>
            <a:t>.</a:t>
          </a:r>
          <a:endParaRPr lang="en-US" sz="1400" dirty="0"/>
        </a:p>
      </dgm:t>
    </dgm:pt>
    <dgm:pt modelId="{A6D552C4-DDDE-459D-9E15-CA1806B733A3}" type="parTrans" cxnId="{0BE841B0-4AB0-48F5-9FAB-A5B7AAFEFFFA}">
      <dgm:prSet/>
      <dgm:spPr/>
      <dgm:t>
        <a:bodyPr/>
        <a:lstStyle/>
        <a:p>
          <a:endParaRPr lang="en-US"/>
        </a:p>
      </dgm:t>
    </dgm:pt>
    <dgm:pt modelId="{657DE3BC-4934-481E-BFC8-0FF9783D0973}" type="sibTrans" cxnId="{0BE841B0-4AB0-48F5-9FAB-A5B7AAFEFFFA}">
      <dgm:prSet/>
      <dgm:spPr/>
      <dgm:t>
        <a:bodyPr/>
        <a:lstStyle/>
        <a:p>
          <a:endParaRPr lang="en-US"/>
        </a:p>
      </dgm:t>
    </dgm:pt>
    <dgm:pt modelId="{0C59F801-3A81-46C2-BC2F-A0DD998C8B42}">
      <dgm:prSet custT="1"/>
      <dgm:spPr/>
      <dgm:t>
        <a:bodyPr/>
        <a:lstStyle/>
        <a:p>
          <a:r>
            <a:rPr lang="en-US" sz="1400" dirty="0"/>
            <a:t>Transition households from emergency shelter or Rapid Rehousing into permanent housing whenever possible.</a:t>
          </a:r>
        </a:p>
      </dgm:t>
    </dgm:pt>
    <dgm:pt modelId="{18997383-EF80-4298-9BB6-C774A9DD9737}" type="parTrans" cxnId="{8CD6AF05-1ACE-4DFA-96C6-72205716A631}">
      <dgm:prSet/>
      <dgm:spPr/>
      <dgm:t>
        <a:bodyPr/>
        <a:lstStyle/>
        <a:p>
          <a:endParaRPr lang="en-US"/>
        </a:p>
      </dgm:t>
    </dgm:pt>
    <dgm:pt modelId="{DE110E3D-0138-492D-B424-7333E7F89CB9}" type="sibTrans" cxnId="{8CD6AF05-1ACE-4DFA-96C6-72205716A631}">
      <dgm:prSet/>
      <dgm:spPr/>
      <dgm:t>
        <a:bodyPr/>
        <a:lstStyle/>
        <a:p>
          <a:endParaRPr lang="en-US"/>
        </a:p>
      </dgm:t>
    </dgm:pt>
    <dgm:pt modelId="{B48B4449-4994-4C30-96A7-90F999FC4A36}">
      <dgm:prSet custT="1"/>
      <dgm:spPr/>
      <dgm:t>
        <a:bodyPr/>
        <a:lstStyle/>
        <a:p>
          <a:r>
            <a:rPr lang="en-US" sz="1400"/>
            <a:t>Increase and secure ongoing forensic funding so we can continue to provide bridge funding for housing, food, transportation, ID’s, clothing, and other social determinants of health which help to increase community tenure and wellbeing of those returning to the community from prison or a Regional Forensic Center.</a:t>
          </a:r>
        </a:p>
      </dgm:t>
    </dgm:pt>
    <dgm:pt modelId="{2EF6A819-68F1-4B2D-9824-EC74ECC53BD8}" type="parTrans" cxnId="{6F1CF7D9-BB81-4FEF-949D-B4866DB08953}">
      <dgm:prSet/>
      <dgm:spPr/>
      <dgm:t>
        <a:bodyPr/>
        <a:lstStyle/>
        <a:p>
          <a:endParaRPr lang="en-US"/>
        </a:p>
      </dgm:t>
    </dgm:pt>
    <dgm:pt modelId="{D19D4025-0442-4432-8C34-C91E420D780C}" type="sibTrans" cxnId="{6F1CF7D9-BB81-4FEF-949D-B4866DB08953}">
      <dgm:prSet/>
      <dgm:spPr/>
      <dgm:t>
        <a:bodyPr/>
        <a:lstStyle/>
        <a:p>
          <a:endParaRPr lang="en-US"/>
        </a:p>
      </dgm:t>
    </dgm:pt>
    <dgm:pt modelId="{A284754B-09AC-42D4-B195-9E58F7AB8278}">
      <dgm:prSet phldr="0"/>
      <dgm:spPr/>
      <dgm:t>
        <a:bodyPr/>
        <a:lstStyle/>
        <a:p>
          <a:pPr rtl="0"/>
          <a:r>
            <a:rPr lang="en-US" b="0" dirty="0"/>
            <a:t>Establish standardized training requirements for all Continuum of Care and contracted providers.</a:t>
          </a:r>
          <a:endParaRPr lang="en-US" b="0" dirty="0">
            <a:latin typeface="Calibri"/>
            <a:cs typeface="Calibri"/>
          </a:endParaRPr>
        </a:p>
      </dgm:t>
    </dgm:pt>
    <dgm:pt modelId="{250605BA-C5E7-4B0E-BFA3-B8A8EDE67380}" type="parTrans" cxnId="{18C5A36F-1727-454D-ADD1-2E3FCB4892DA}">
      <dgm:prSet/>
      <dgm:spPr/>
    </dgm:pt>
    <dgm:pt modelId="{06AE5F81-DEF0-4C4C-9234-B1048497406E}" type="sibTrans" cxnId="{18C5A36F-1727-454D-ADD1-2E3FCB4892DA}">
      <dgm:prSet/>
      <dgm:spPr/>
    </dgm:pt>
    <dgm:pt modelId="{E769DFF0-1D52-4558-8D69-854C556D2F69}">
      <dgm:prSet phldr="0"/>
      <dgm:spPr/>
      <dgm:t>
        <a:bodyPr/>
        <a:lstStyle/>
        <a:p>
          <a:pPr rtl="0"/>
          <a:r>
            <a:rPr lang="en-US" b="0"/>
            <a:t>Establish standardized shelter expectations for enrollment, case management practice and length of stay.</a:t>
          </a:r>
          <a:endParaRPr lang="en-US" b="0">
            <a:latin typeface="Calibri"/>
            <a:cs typeface="Calibri"/>
          </a:endParaRPr>
        </a:p>
      </dgm:t>
    </dgm:pt>
    <dgm:pt modelId="{5EDC939F-4842-44FB-AAEF-284E69E4F1C2}" type="parTrans" cxnId="{58CB115F-384D-4AE3-B86B-9AE7E597CBF2}">
      <dgm:prSet/>
      <dgm:spPr/>
    </dgm:pt>
    <dgm:pt modelId="{1935616E-5F87-41AF-B3BB-4597DAFDCA04}" type="sibTrans" cxnId="{58CB115F-384D-4AE3-B86B-9AE7E597CBF2}">
      <dgm:prSet/>
      <dgm:spPr/>
    </dgm:pt>
    <dgm:pt modelId="{3021F404-FB8C-4977-B154-20C43F5940A8}">
      <dgm:prSet phldr="0"/>
      <dgm:spPr/>
      <dgm:t>
        <a:bodyPr/>
        <a:lstStyle/>
        <a:p>
          <a:pPr rtl="0"/>
          <a:r>
            <a:rPr lang="en-US" b="0"/>
            <a:t>Continue to engage and secure persons with lived experience and expertise.</a:t>
          </a:r>
          <a:endParaRPr lang="en-US" b="0">
            <a:latin typeface="Calibri"/>
            <a:cs typeface="Calibri"/>
          </a:endParaRPr>
        </a:p>
      </dgm:t>
    </dgm:pt>
    <dgm:pt modelId="{8D425BB3-D1A4-4D09-AFAB-8E52FEC079C1}" type="parTrans" cxnId="{9B582DEE-9CA0-4422-BA89-7B0D1E44240F}">
      <dgm:prSet/>
      <dgm:spPr/>
    </dgm:pt>
    <dgm:pt modelId="{14E43D9B-427F-4F54-BC3C-61CA7955F45A}" type="sibTrans" cxnId="{9B582DEE-9CA0-4422-BA89-7B0D1E44240F}">
      <dgm:prSet/>
      <dgm:spPr/>
    </dgm:pt>
    <dgm:pt modelId="{333A32E4-41E7-4A94-9A7A-E74DDF619AC6}">
      <dgm:prSet phldr="0"/>
      <dgm:spPr/>
      <dgm:t>
        <a:bodyPr/>
        <a:lstStyle/>
        <a:p>
          <a:pPr rtl="0"/>
          <a:r>
            <a:rPr lang="en-US" b="0" dirty="0"/>
            <a:t>Create a monthly Homeless Services Coalition overview training to help acclimate all new staff to homeless services in Delaware County.</a:t>
          </a:r>
          <a:endParaRPr lang="en-US" b="0" dirty="0">
            <a:latin typeface="Calibri"/>
            <a:cs typeface="Calibri"/>
          </a:endParaRPr>
        </a:p>
      </dgm:t>
    </dgm:pt>
    <dgm:pt modelId="{2A2E24C7-04F8-467D-99C7-F3AAC1B7BB99}" type="parTrans" cxnId="{F9C394DB-AF77-4564-8034-3B21CBEEC8C5}">
      <dgm:prSet/>
      <dgm:spPr/>
    </dgm:pt>
    <dgm:pt modelId="{EA7C9F88-D9BE-4491-919D-F01A24742100}" type="sibTrans" cxnId="{F9C394DB-AF77-4564-8034-3B21CBEEC8C5}">
      <dgm:prSet/>
      <dgm:spPr/>
    </dgm:pt>
    <dgm:pt modelId="{0D03050C-4C90-4A5C-96ED-A41403772265}" type="pres">
      <dgm:prSet presAssocID="{B2ED8C31-CC49-493E-A0C5-7A43F586AD1A}" presName="diagram" presStyleCnt="0">
        <dgm:presLayoutVars>
          <dgm:dir/>
          <dgm:resizeHandles val="exact"/>
        </dgm:presLayoutVars>
      </dgm:prSet>
      <dgm:spPr/>
    </dgm:pt>
    <dgm:pt modelId="{4F5E7653-D19E-4CF5-A7B0-708A20D795D0}" type="pres">
      <dgm:prSet presAssocID="{A284754B-09AC-42D4-B195-9E58F7AB8278}" presName="node" presStyleLbl="node1" presStyleIdx="0" presStyleCnt="7">
        <dgm:presLayoutVars>
          <dgm:bulletEnabled val="1"/>
        </dgm:presLayoutVars>
      </dgm:prSet>
      <dgm:spPr/>
    </dgm:pt>
    <dgm:pt modelId="{B4385F3A-52A6-4098-BB15-89141162F52C}" type="pres">
      <dgm:prSet presAssocID="{06AE5F81-DEF0-4C4C-9234-B1048497406E}" presName="sibTrans" presStyleCnt="0"/>
      <dgm:spPr/>
    </dgm:pt>
    <dgm:pt modelId="{2D25B618-F9B9-4FDE-A6F9-F8BE60EB631F}" type="pres">
      <dgm:prSet presAssocID="{E769DFF0-1D52-4558-8D69-854C556D2F69}" presName="node" presStyleLbl="node1" presStyleIdx="1" presStyleCnt="7">
        <dgm:presLayoutVars>
          <dgm:bulletEnabled val="1"/>
        </dgm:presLayoutVars>
      </dgm:prSet>
      <dgm:spPr/>
    </dgm:pt>
    <dgm:pt modelId="{2356C7AA-1AA3-479D-96C0-41430B1E3580}" type="pres">
      <dgm:prSet presAssocID="{1935616E-5F87-41AF-B3BB-4597DAFDCA04}" presName="sibTrans" presStyleCnt="0"/>
      <dgm:spPr/>
    </dgm:pt>
    <dgm:pt modelId="{752A6986-3228-4243-A318-06AEAFFC7142}" type="pres">
      <dgm:prSet presAssocID="{3021F404-FB8C-4977-B154-20C43F5940A8}" presName="node" presStyleLbl="node1" presStyleIdx="2" presStyleCnt="7">
        <dgm:presLayoutVars>
          <dgm:bulletEnabled val="1"/>
        </dgm:presLayoutVars>
      </dgm:prSet>
      <dgm:spPr/>
    </dgm:pt>
    <dgm:pt modelId="{469EBDEC-B638-4A3A-9876-845F70E130AD}" type="pres">
      <dgm:prSet presAssocID="{14E43D9B-427F-4F54-BC3C-61CA7955F45A}" presName="sibTrans" presStyleCnt="0"/>
      <dgm:spPr/>
    </dgm:pt>
    <dgm:pt modelId="{59D4E6F1-EB1D-4609-9486-89FB17915261}" type="pres">
      <dgm:prSet presAssocID="{333A32E4-41E7-4A94-9A7A-E74DDF619AC6}" presName="node" presStyleLbl="node1" presStyleIdx="3" presStyleCnt="7">
        <dgm:presLayoutVars>
          <dgm:bulletEnabled val="1"/>
        </dgm:presLayoutVars>
      </dgm:prSet>
      <dgm:spPr/>
    </dgm:pt>
    <dgm:pt modelId="{3F4DB407-860C-41EC-8F7B-62B4B03CE26D}" type="pres">
      <dgm:prSet presAssocID="{EA7C9F88-D9BE-4491-919D-F01A24742100}" presName="sibTrans" presStyleCnt="0"/>
      <dgm:spPr/>
    </dgm:pt>
    <dgm:pt modelId="{33F32533-6A37-4414-865D-C6B4251D91AC}" type="pres">
      <dgm:prSet presAssocID="{DA9217D2-E27A-4A14-84FB-DD0C8C211522}" presName="node" presStyleLbl="node1" presStyleIdx="4" presStyleCnt="7">
        <dgm:presLayoutVars>
          <dgm:bulletEnabled val="1"/>
        </dgm:presLayoutVars>
      </dgm:prSet>
      <dgm:spPr/>
    </dgm:pt>
    <dgm:pt modelId="{E3E153A6-61CF-445B-AF5F-AB82F4DCCF90}" type="pres">
      <dgm:prSet presAssocID="{657DE3BC-4934-481E-BFC8-0FF9783D0973}" presName="sibTrans" presStyleCnt="0"/>
      <dgm:spPr/>
    </dgm:pt>
    <dgm:pt modelId="{88DFC102-4BFB-4B6F-B9E1-7246FF8ABB44}" type="pres">
      <dgm:prSet presAssocID="{0C59F801-3A81-46C2-BC2F-A0DD998C8B42}" presName="node" presStyleLbl="node1" presStyleIdx="5" presStyleCnt="7">
        <dgm:presLayoutVars>
          <dgm:bulletEnabled val="1"/>
        </dgm:presLayoutVars>
      </dgm:prSet>
      <dgm:spPr/>
    </dgm:pt>
    <dgm:pt modelId="{2213C8DD-C8EF-4C4F-B50A-CCD38E1DB106}" type="pres">
      <dgm:prSet presAssocID="{DE110E3D-0138-492D-B424-7333E7F89CB9}" presName="sibTrans" presStyleCnt="0"/>
      <dgm:spPr/>
    </dgm:pt>
    <dgm:pt modelId="{E5CC1FFF-B35E-4778-A2BA-630795EE544B}" type="pres">
      <dgm:prSet presAssocID="{B48B4449-4994-4C30-96A7-90F999FC4A36}" presName="node" presStyleLbl="node1" presStyleIdx="6" presStyleCnt="7" custScaleX="180482">
        <dgm:presLayoutVars>
          <dgm:bulletEnabled val="1"/>
        </dgm:presLayoutVars>
      </dgm:prSet>
      <dgm:spPr/>
    </dgm:pt>
  </dgm:ptLst>
  <dgm:cxnLst>
    <dgm:cxn modelId="{8CD6AF05-1ACE-4DFA-96C6-72205716A631}" srcId="{B2ED8C31-CC49-493E-A0C5-7A43F586AD1A}" destId="{0C59F801-3A81-46C2-BC2F-A0DD998C8B42}" srcOrd="5" destOrd="0" parTransId="{18997383-EF80-4298-9BB6-C774A9DD9737}" sibTransId="{DE110E3D-0138-492D-B424-7333E7F89CB9}"/>
    <dgm:cxn modelId="{6EA46625-5348-413A-8273-6D48F95A693A}" type="presOf" srcId="{E769DFF0-1D52-4558-8D69-854C556D2F69}" destId="{2D25B618-F9B9-4FDE-A6F9-F8BE60EB631F}" srcOrd="0" destOrd="0" presId="urn:microsoft.com/office/officeart/2005/8/layout/default"/>
    <dgm:cxn modelId="{58CB115F-384D-4AE3-B86B-9AE7E597CBF2}" srcId="{B2ED8C31-CC49-493E-A0C5-7A43F586AD1A}" destId="{E769DFF0-1D52-4558-8D69-854C556D2F69}" srcOrd="1" destOrd="0" parTransId="{5EDC939F-4842-44FB-AAEF-284E69E4F1C2}" sibTransId="{1935616E-5F87-41AF-B3BB-4597DAFDCA04}"/>
    <dgm:cxn modelId="{18C5A36F-1727-454D-ADD1-2E3FCB4892DA}" srcId="{B2ED8C31-CC49-493E-A0C5-7A43F586AD1A}" destId="{A284754B-09AC-42D4-B195-9E58F7AB8278}" srcOrd="0" destOrd="0" parTransId="{250605BA-C5E7-4B0E-BFA3-B8A8EDE67380}" sibTransId="{06AE5F81-DEF0-4C4C-9234-B1048497406E}"/>
    <dgm:cxn modelId="{7F1C687D-424A-4239-B9D0-B3380161783A}" type="presOf" srcId="{DA9217D2-E27A-4A14-84FB-DD0C8C211522}" destId="{33F32533-6A37-4414-865D-C6B4251D91AC}" srcOrd="0" destOrd="0" presId="urn:microsoft.com/office/officeart/2005/8/layout/default"/>
    <dgm:cxn modelId="{D06EB190-DFC6-4106-9828-3493ADDDD526}" type="presOf" srcId="{3021F404-FB8C-4977-B154-20C43F5940A8}" destId="{752A6986-3228-4243-A318-06AEAFFC7142}" srcOrd="0" destOrd="0" presId="urn:microsoft.com/office/officeart/2005/8/layout/default"/>
    <dgm:cxn modelId="{0EC38AA1-F836-42CF-A6E0-E03136FC5CA8}" type="presOf" srcId="{B48B4449-4994-4C30-96A7-90F999FC4A36}" destId="{E5CC1FFF-B35E-4778-A2BA-630795EE544B}" srcOrd="0" destOrd="0" presId="urn:microsoft.com/office/officeart/2005/8/layout/default"/>
    <dgm:cxn modelId="{0BE841B0-4AB0-48F5-9FAB-A5B7AAFEFFFA}" srcId="{B2ED8C31-CC49-493E-A0C5-7A43F586AD1A}" destId="{DA9217D2-E27A-4A14-84FB-DD0C8C211522}" srcOrd="4" destOrd="0" parTransId="{A6D552C4-DDDE-459D-9E15-CA1806B733A3}" sibTransId="{657DE3BC-4934-481E-BFC8-0FF9783D0973}"/>
    <dgm:cxn modelId="{7F729ABF-7D4A-4379-99CB-DEC94032E16E}" type="presOf" srcId="{0C59F801-3A81-46C2-BC2F-A0DD998C8B42}" destId="{88DFC102-4BFB-4B6F-B9E1-7246FF8ABB44}" srcOrd="0" destOrd="0" presId="urn:microsoft.com/office/officeart/2005/8/layout/default"/>
    <dgm:cxn modelId="{DD3DE2D2-E0A7-43D3-B788-0677E7DB4C26}" type="presOf" srcId="{A284754B-09AC-42D4-B195-9E58F7AB8278}" destId="{4F5E7653-D19E-4CF5-A7B0-708A20D795D0}" srcOrd="0" destOrd="0" presId="urn:microsoft.com/office/officeart/2005/8/layout/default"/>
    <dgm:cxn modelId="{6F1CF7D9-BB81-4FEF-949D-B4866DB08953}" srcId="{B2ED8C31-CC49-493E-A0C5-7A43F586AD1A}" destId="{B48B4449-4994-4C30-96A7-90F999FC4A36}" srcOrd="6" destOrd="0" parTransId="{2EF6A819-68F1-4B2D-9824-EC74ECC53BD8}" sibTransId="{D19D4025-0442-4432-8C34-C91E420D780C}"/>
    <dgm:cxn modelId="{F9C394DB-AF77-4564-8034-3B21CBEEC8C5}" srcId="{B2ED8C31-CC49-493E-A0C5-7A43F586AD1A}" destId="{333A32E4-41E7-4A94-9A7A-E74DDF619AC6}" srcOrd="3" destOrd="0" parTransId="{2A2E24C7-04F8-467D-99C7-F3AAC1B7BB99}" sibTransId="{EA7C9F88-D9BE-4491-919D-F01A24742100}"/>
    <dgm:cxn modelId="{9B582DEE-9CA0-4422-BA89-7B0D1E44240F}" srcId="{B2ED8C31-CC49-493E-A0C5-7A43F586AD1A}" destId="{3021F404-FB8C-4977-B154-20C43F5940A8}" srcOrd="2" destOrd="0" parTransId="{8D425BB3-D1A4-4D09-AFAB-8E52FEC079C1}" sibTransId="{14E43D9B-427F-4F54-BC3C-61CA7955F45A}"/>
    <dgm:cxn modelId="{64C80AF8-ACDB-4595-B042-110D850F8F16}" type="presOf" srcId="{B2ED8C31-CC49-493E-A0C5-7A43F586AD1A}" destId="{0D03050C-4C90-4A5C-96ED-A41403772265}" srcOrd="0" destOrd="0" presId="urn:microsoft.com/office/officeart/2005/8/layout/default"/>
    <dgm:cxn modelId="{EC16DFFF-5B7D-46BE-90E5-92FD54D95EDD}" type="presOf" srcId="{333A32E4-41E7-4A94-9A7A-E74DDF619AC6}" destId="{59D4E6F1-EB1D-4609-9486-89FB17915261}" srcOrd="0" destOrd="0" presId="urn:microsoft.com/office/officeart/2005/8/layout/default"/>
    <dgm:cxn modelId="{1C39BD78-0F7E-47D5-AB43-BDB7876F37AF}" type="presParOf" srcId="{0D03050C-4C90-4A5C-96ED-A41403772265}" destId="{4F5E7653-D19E-4CF5-A7B0-708A20D795D0}" srcOrd="0" destOrd="0" presId="urn:microsoft.com/office/officeart/2005/8/layout/default"/>
    <dgm:cxn modelId="{E822B170-4F59-4EBD-A597-4E59E07FBF0C}" type="presParOf" srcId="{0D03050C-4C90-4A5C-96ED-A41403772265}" destId="{B4385F3A-52A6-4098-BB15-89141162F52C}" srcOrd="1" destOrd="0" presId="urn:microsoft.com/office/officeart/2005/8/layout/default"/>
    <dgm:cxn modelId="{F273885A-1EDE-4598-B332-F2B740B990CA}" type="presParOf" srcId="{0D03050C-4C90-4A5C-96ED-A41403772265}" destId="{2D25B618-F9B9-4FDE-A6F9-F8BE60EB631F}" srcOrd="2" destOrd="0" presId="urn:microsoft.com/office/officeart/2005/8/layout/default"/>
    <dgm:cxn modelId="{C8902CBF-C59C-4404-BE28-4FAF7D950967}" type="presParOf" srcId="{0D03050C-4C90-4A5C-96ED-A41403772265}" destId="{2356C7AA-1AA3-479D-96C0-41430B1E3580}" srcOrd="3" destOrd="0" presId="urn:microsoft.com/office/officeart/2005/8/layout/default"/>
    <dgm:cxn modelId="{5BAA7C8F-9FD9-4679-A46B-A53E50A7CD74}" type="presParOf" srcId="{0D03050C-4C90-4A5C-96ED-A41403772265}" destId="{752A6986-3228-4243-A318-06AEAFFC7142}" srcOrd="4" destOrd="0" presId="urn:microsoft.com/office/officeart/2005/8/layout/default"/>
    <dgm:cxn modelId="{C57D6275-7B8C-4896-B2DC-E4FFF337BDCD}" type="presParOf" srcId="{0D03050C-4C90-4A5C-96ED-A41403772265}" destId="{469EBDEC-B638-4A3A-9876-845F70E130AD}" srcOrd="5" destOrd="0" presId="urn:microsoft.com/office/officeart/2005/8/layout/default"/>
    <dgm:cxn modelId="{1B186411-9BC0-47D0-8D0A-020FB17A0B50}" type="presParOf" srcId="{0D03050C-4C90-4A5C-96ED-A41403772265}" destId="{59D4E6F1-EB1D-4609-9486-89FB17915261}" srcOrd="6" destOrd="0" presId="urn:microsoft.com/office/officeart/2005/8/layout/default"/>
    <dgm:cxn modelId="{E3B40896-0905-4F86-9B17-CA808BB02440}" type="presParOf" srcId="{0D03050C-4C90-4A5C-96ED-A41403772265}" destId="{3F4DB407-860C-41EC-8F7B-62B4B03CE26D}" srcOrd="7" destOrd="0" presId="urn:microsoft.com/office/officeart/2005/8/layout/default"/>
    <dgm:cxn modelId="{79EBC219-979C-4127-A891-80189C686255}" type="presParOf" srcId="{0D03050C-4C90-4A5C-96ED-A41403772265}" destId="{33F32533-6A37-4414-865D-C6B4251D91AC}" srcOrd="8" destOrd="0" presId="urn:microsoft.com/office/officeart/2005/8/layout/default"/>
    <dgm:cxn modelId="{E9578C9E-1D95-48F6-8BF1-C09AE88CDF5D}" type="presParOf" srcId="{0D03050C-4C90-4A5C-96ED-A41403772265}" destId="{E3E153A6-61CF-445B-AF5F-AB82F4DCCF90}" srcOrd="9" destOrd="0" presId="urn:microsoft.com/office/officeart/2005/8/layout/default"/>
    <dgm:cxn modelId="{BC8FA627-3833-48FB-ADCC-CEB65DFF8235}" type="presParOf" srcId="{0D03050C-4C90-4A5C-96ED-A41403772265}" destId="{88DFC102-4BFB-4B6F-B9E1-7246FF8ABB44}" srcOrd="10" destOrd="0" presId="urn:microsoft.com/office/officeart/2005/8/layout/default"/>
    <dgm:cxn modelId="{AB5B5A76-8492-4207-AD57-EA49B84CC29C}" type="presParOf" srcId="{0D03050C-4C90-4A5C-96ED-A41403772265}" destId="{2213C8DD-C8EF-4C4F-B50A-CCD38E1DB106}" srcOrd="11" destOrd="0" presId="urn:microsoft.com/office/officeart/2005/8/layout/default"/>
    <dgm:cxn modelId="{362AA8E0-ACE7-4926-8E05-302A444CDF37}" type="presParOf" srcId="{0D03050C-4C90-4A5C-96ED-A41403772265}" destId="{E5CC1FFF-B35E-4778-A2BA-630795EE544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A37FA6-1C9D-44C6-9E9F-2548507639A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E2FA7A8-C4C6-423C-B780-78D54679C2AA}">
      <dgm:prSet phldr="0" custT="1"/>
      <dgm:spPr/>
      <dgm:t>
        <a:bodyPr/>
        <a:lstStyle/>
        <a:p>
          <a:pPr rtl="0"/>
          <a:endParaRPr lang="en-US" sz="2400">
            <a:solidFill>
              <a:schemeClr val="tx1"/>
            </a:solidFill>
            <a:latin typeface="Calibri"/>
            <a:cs typeface="Calibri"/>
          </a:endParaRPr>
        </a:p>
      </dgm:t>
    </dgm:pt>
    <dgm:pt modelId="{A00B43D3-D8CD-49E2-A62A-CCB476DF0A5B}" type="sibTrans" cxnId="{B8314AE2-FA27-43E6-83E1-1DA0B0701F9A}">
      <dgm:prSet/>
      <dgm:spPr/>
      <dgm:t>
        <a:bodyPr/>
        <a:lstStyle/>
        <a:p>
          <a:endParaRPr lang="en-US"/>
        </a:p>
      </dgm:t>
    </dgm:pt>
    <dgm:pt modelId="{B24A4C2B-22C9-49D0-972F-071439CD01B7}" type="parTrans" cxnId="{B8314AE2-FA27-43E6-83E1-1DA0B0701F9A}">
      <dgm:prSet/>
      <dgm:spPr/>
      <dgm:t>
        <a:bodyPr/>
        <a:lstStyle/>
        <a:p>
          <a:endParaRPr lang="en-US"/>
        </a:p>
      </dgm:t>
    </dgm:pt>
    <dgm:pt modelId="{59E9245F-AA33-4ED5-A931-7E3A6145A0AA}">
      <dgm:prSet phldr="0" custT="1"/>
      <dgm:spPr/>
      <dgm:t>
        <a:bodyPr/>
        <a:lstStyle/>
        <a:p>
          <a:pPr rtl="0"/>
          <a:endParaRPr lang="en-US" sz="2000">
            <a:solidFill>
              <a:schemeClr val="tx1"/>
            </a:solidFill>
            <a:latin typeface="Calibri"/>
            <a:cs typeface="Calibri"/>
          </a:endParaRPr>
        </a:p>
      </dgm:t>
    </dgm:pt>
    <dgm:pt modelId="{69B0AFC4-2941-44A1-947C-B5988C73D57F}" type="sibTrans" cxnId="{CC6BC714-323D-4719-B30A-A23CD3D42111}">
      <dgm:prSet/>
      <dgm:spPr/>
      <dgm:t>
        <a:bodyPr/>
        <a:lstStyle/>
        <a:p>
          <a:endParaRPr lang="en-US"/>
        </a:p>
      </dgm:t>
    </dgm:pt>
    <dgm:pt modelId="{1299D229-6701-4DA8-89B1-4A7DE5DCBBDC}" type="parTrans" cxnId="{CC6BC714-323D-4719-B30A-A23CD3D42111}">
      <dgm:prSet/>
      <dgm:spPr/>
      <dgm:t>
        <a:bodyPr/>
        <a:lstStyle/>
        <a:p>
          <a:endParaRPr lang="en-US"/>
        </a:p>
      </dgm:t>
    </dgm:pt>
    <dgm:pt modelId="{9BE1CFB5-6D1D-4555-9700-80F26CAB8D61}">
      <dgm:prSet phldr="0"/>
      <dgm:spPr/>
      <dgm:t>
        <a:bodyPr/>
        <a:lstStyle/>
        <a:p>
          <a:pPr rtl="0"/>
          <a:endParaRPr lang="en-US">
            <a:solidFill>
              <a:schemeClr val="tx1"/>
            </a:solidFill>
            <a:latin typeface="Calibri"/>
            <a:cs typeface="Calibri"/>
          </a:endParaRPr>
        </a:p>
      </dgm:t>
    </dgm:pt>
    <dgm:pt modelId="{4321B8EE-DDF1-4266-844D-E7CF3C403447}" type="parTrans" cxnId="{AF3ABB0E-7D99-4DA2-B61A-550B5D00E64F}">
      <dgm:prSet/>
      <dgm:spPr/>
      <dgm:t>
        <a:bodyPr/>
        <a:lstStyle/>
        <a:p>
          <a:endParaRPr lang="en-US"/>
        </a:p>
      </dgm:t>
    </dgm:pt>
    <dgm:pt modelId="{9E6DCF03-21B8-44D2-B591-AB4EE4ECC221}" type="sibTrans" cxnId="{AF3ABB0E-7D99-4DA2-B61A-550B5D00E64F}">
      <dgm:prSet/>
      <dgm:spPr/>
      <dgm:t>
        <a:bodyPr/>
        <a:lstStyle/>
        <a:p>
          <a:endParaRPr lang="en-US"/>
        </a:p>
      </dgm:t>
    </dgm:pt>
    <dgm:pt modelId="{A42B7D35-BC6F-4A54-A3E0-4808B85EDF8A}" type="pres">
      <dgm:prSet presAssocID="{A3A37FA6-1C9D-44C6-9E9F-2548507639A7}" presName="linear" presStyleCnt="0">
        <dgm:presLayoutVars>
          <dgm:animLvl val="lvl"/>
          <dgm:resizeHandles val="exact"/>
        </dgm:presLayoutVars>
      </dgm:prSet>
      <dgm:spPr/>
    </dgm:pt>
    <dgm:pt modelId="{183C92F8-CD98-46FF-BB08-6C46A9CBF3AC}" type="pres">
      <dgm:prSet presAssocID="{0E2FA7A8-C4C6-423C-B780-78D54679C2AA}" presName="parentText" presStyleLbl="node1" presStyleIdx="0" presStyleCnt="3" custAng="0" custScaleX="100000" custScaleY="933354" custLinFactY="183824" custLinFactNeighborY="200000">
        <dgm:presLayoutVars>
          <dgm:chMax val="0"/>
          <dgm:bulletEnabled val="1"/>
        </dgm:presLayoutVars>
      </dgm:prSet>
      <dgm:spPr/>
    </dgm:pt>
    <dgm:pt modelId="{718A2F59-92B6-4BBD-911E-FC95117D2669}" type="pres">
      <dgm:prSet presAssocID="{A00B43D3-D8CD-49E2-A62A-CCB476DF0A5B}" presName="spacer" presStyleCnt="0"/>
      <dgm:spPr/>
    </dgm:pt>
    <dgm:pt modelId="{5377AD16-115E-4AC7-A5B0-F1F04971669F}" type="pres">
      <dgm:prSet presAssocID="{59E9245F-AA33-4ED5-A931-7E3A6145A0AA}" presName="parentText" presStyleLbl="node1" presStyleIdx="1" presStyleCnt="3" custScaleX="99651" custScaleY="1152516" custLinFactY="167428" custLinFactNeighborX="1198" custLinFactNeighborY="200000">
        <dgm:presLayoutVars>
          <dgm:chMax val="0"/>
          <dgm:bulletEnabled val="1"/>
        </dgm:presLayoutVars>
      </dgm:prSet>
      <dgm:spPr/>
    </dgm:pt>
    <dgm:pt modelId="{E2E1D7A1-124F-48CB-A9F9-D2314B197E72}" type="pres">
      <dgm:prSet presAssocID="{69B0AFC4-2941-44A1-947C-B5988C73D57F}" presName="spacer" presStyleCnt="0"/>
      <dgm:spPr/>
    </dgm:pt>
    <dgm:pt modelId="{433109E5-E94D-477D-A785-B308993D91B9}" type="pres">
      <dgm:prSet presAssocID="{9BE1CFB5-6D1D-4555-9700-80F26CAB8D61}" presName="parentText" presStyleLbl="node1" presStyleIdx="2" presStyleCnt="3" custScaleX="100000" custScaleY="1297051" custLinFactY="167428" custLinFactNeighborX="1198" custLinFactNeighborY="200000">
        <dgm:presLayoutVars>
          <dgm:chMax val="0"/>
          <dgm:bulletEnabled val="1"/>
        </dgm:presLayoutVars>
      </dgm:prSet>
      <dgm:spPr/>
    </dgm:pt>
  </dgm:ptLst>
  <dgm:cxnLst>
    <dgm:cxn modelId="{AF3ABB0E-7D99-4DA2-B61A-550B5D00E64F}" srcId="{A3A37FA6-1C9D-44C6-9E9F-2548507639A7}" destId="{9BE1CFB5-6D1D-4555-9700-80F26CAB8D61}" srcOrd="2" destOrd="0" parTransId="{4321B8EE-DDF1-4266-844D-E7CF3C403447}" sibTransId="{9E6DCF03-21B8-44D2-B591-AB4EE4ECC221}"/>
    <dgm:cxn modelId="{CC6BC714-323D-4719-B30A-A23CD3D42111}" srcId="{A3A37FA6-1C9D-44C6-9E9F-2548507639A7}" destId="{59E9245F-AA33-4ED5-A931-7E3A6145A0AA}" srcOrd="1" destOrd="0" parTransId="{1299D229-6701-4DA8-89B1-4A7DE5DCBBDC}" sibTransId="{69B0AFC4-2941-44A1-947C-B5988C73D57F}"/>
    <dgm:cxn modelId="{16BD3217-12EE-4381-9BEA-B42F357525A0}" type="presOf" srcId="{0E2FA7A8-C4C6-423C-B780-78D54679C2AA}" destId="{183C92F8-CD98-46FF-BB08-6C46A9CBF3AC}" srcOrd="0" destOrd="0" presId="urn:microsoft.com/office/officeart/2005/8/layout/vList2"/>
    <dgm:cxn modelId="{43B53069-33C1-48C9-B03F-3EB0E0670E35}" type="presOf" srcId="{A3A37FA6-1C9D-44C6-9E9F-2548507639A7}" destId="{A42B7D35-BC6F-4A54-A3E0-4808B85EDF8A}" srcOrd="0" destOrd="0" presId="urn:microsoft.com/office/officeart/2005/8/layout/vList2"/>
    <dgm:cxn modelId="{0453D08B-EF94-464C-B6F3-E52D98C849B6}" type="presOf" srcId="{59E9245F-AA33-4ED5-A931-7E3A6145A0AA}" destId="{5377AD16-115E-4AC7-A5B0-F1F04971669F}" srcOrd="0" destOrd="0" presId="urn:microsoft.com/office/officeart/2005/8/layout/vList2"/>
    <dgm:cxn modelId="{21172F94-3CF2-410D-88B6-C604E8197B1D}" type="presOf" srcId="{9BE1CFB5-6D1D-4555-9700-80F26CAB8D61}" destId="{433109E5-E94D-477D-A785-B308993D91B9}" srcOrd="0" destOrd="0" presId="urn:microsoft.com/office/officeart/2005/8/layout/vList2"/>
    <dgm:cxn modelId="{B8314AE2-FA27-43E6-83E1-1DA0B0701F9A}" srcId="{A3A37FA6-1C9D-44C6-9E9F-2548507639A7}" destId="{0E2FA7A8-C4C6-423C-B780-78D54679C2AA}" srcOrd="0" destOrd="0" parTransId="{B24A4C2B-22C9-49D0-972F-071439CD01B7}" sibTransId="{A00B43D3-D8CD-49E2-A62A-CCB476DF0A5B}"/>
    <dgm:cxn modelId="{632D1018-A37F-4488-8C50-781A06419F36}" type="presParOf" srcId="{A42B7D35-BC6F-4A54-A3E0-4808B85EDF8A}" destId="{183C92F8-CD98-46FF-BB08-6C46A9CBF3AC}" srcOrd="0" destOrd="0" presId="urn:microsoft.com/office/officeart/2005/8/layout/vList2"/>
    <dgm:cxn modelId="{87445FE8-E1FF-40AA-8BDE-26D0596A45D4}" type="presParOf" srcId="{A42B7D35-BC6F-4A54-A3E0-4808B85EDF8A}" destId="{718A2F59-92B6-4BBD-911E-FC95117D2669}" srcOrd="1" destOrd="0" presId="urn:microsoft.com/office/officeart/2005/8/layout/vList2"/>
    <dgm:cxn modelId="{1C516400-FFE6-4CEE-8620-5C7638095A9B}" type="presParOf" srcId="{A42B7D35-BC6F-4A54-A3E0-4808B85EDF8A}" destId="{5377AD16-115E-4AC7-A5B0-F1F04971669F}" srcOrd="2" destOrd="0" presId="urn:microsoft.com/office/officeart/2005/8/layout/vList2"/>
    <dgm:cxn modelId="{6AE0DE5F-BB08-41A6-8D75-BF4BDD575F9F}" type="presParOf" srcId="{A42B7D35-BC6F-4A54-A3E0-4808B85EDF8A}" destId="{E2E1D7A1-124F-48CB-A9F9-D2314B197E72}" srcOrd="3" destOrd="0" presId="urn:microsoft.com/office/officeart/2005/8/layout/vList2"/>
    <dgm:cxn modelId="{BDF73F6D-6950-42A3-B0A0-C9248970EF01}" type="presParOf" srcId="{A42B7D35-BC6F-4A54-A3E0-4808B85EDF8A}" destId="{433109E5-E94D-477D-A785-B308993D91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A37FA6-1C9D-44C6-9E9F-2548507639A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1C3BBFA-59D6-4584-9CFC-685CEC0BF9A1}">
      <dgm:prSet phldr="0" custT="1"/>
      <dgm:spPr/>
      <dgm:t>
        <a:bodyPr/>
        <a:lstStyle/>
        <a:p>
          <a:pPr rtl="0"/>
          <a:endParaRPr lang="en-US" sz="1600">
            <a:solidFill>
              <a:schemeClr val="tx1"/>
            </a:solidFill>
          </a:endParaRPr>
        </a:p>
      </dgm:t>
    </dgm:pt>
    <dgm:pt modelId="{E04480AF-759D-4CAC-821C-406342CE2D5C}" type="parTrans" cxnId="{81DB4AFD-F2F8-4E5D-AAFD-2698B630A7BB}">
      <dgm:prSet/>
      <dgm:spPr/>
      <dgm:t>
        <a:bodyPr/>
        <a:lstStyle/>
        <a:p>
          <a:endParaRPr lang="en-US"/>
        </a:p>
      </dgm:t>
    </dgm:pt>
    <dgm:pt modelId="{3F875171-76B6-4AF9-9035-5D4F2435EAF4}" type="sibTrans" cxnId="{81DB4AFD-F2F8-4E5D-AAFD-2698B630A7BB}">
      <dgm:prSet/>
      <dgm:spPr/>
      <dgm:t>
        <a:bodyPr/>
        <a:lstStyle/>
        <a:p>
          <a:endParaRPr lang="en-US"/>
        </a:p>
      </dgm:t>
    </dgm:pt>
    <dgm:pt modelId="{046F5E78-7E15-4CEA-98BD-3832347C7530}">
      <dgm:prSet phldr="0" custT="1"/>
      <dgm:spPr/>
      <dgm:t>
        <a:bodyPr/>
        <a:lstStyle/>
        <a:p>
          <a:pPr rtl="0"/>
          <a:endParaRPr lang="en-US" sz="1500">
            <a:solidFill>
              <a:schemeClr val="tx1"/>
            </a:solidFill>
          </a:endParaRPr>
        </a:p>
      </dgm:t>
    </dgm:pt>
    <dgm:pt modelId="{F19A31FE-1FB9-449A-A324-A4BE23CAEBD8}" type="parTrans" cxnId="{FB762472-2F04-4541-83D0-8A9A58C3562D}">
      <dgm:prSet/>
      <dgm:spPr/>
      <dgm:t>
        <a:bodyPr/>
        <a:lstStyle/>
        <a:p>
          <a:endParaRPr lang="en-US"/>
        </a:p>
      </dgm:t>
    </dgm:pt>
    <dgm:pt modelId="{A9A64CFC-D60C-491C-A2DA-42F17B2BE700}" type="sibTrans" cxnId="{FB762472-2F04-4541-83D0-8A9A58C3562D}">
      <dgm:prSet/>
      <dgm:spPr/>
      <dgm:t>
        <a:bodyPr/>
        <a:lstStyle/>
        <a:p>
          <a:endParaRPr lang="en-US"/>
        </a:p>
      </dgm:t>
    </dgm:pt>
    <dgm:pt modelId="{C3E83013-71CF-4A04-9B2E-086CC80F7BAD}">
      <dgm:prSet phldr="0"/>
      <dgm:spPr/>
      <dgm:t>
        <a:bodyPr/>
        <a:lstStyle/>
        <a:p>
          <a:pPr rtl="0"/>
          <a:endParaRPr lang="en-US">
            <a:solidFill>
              <a:schemeClr val="tx1"/>
            </a:solidFill>
          </a:endParaRPr>
        </a:p>
      </dgm:t>
    </dgm:pt>
    <dgm:pt modelId="{9DE273F8-A8D5-4277-8BC7-5B8B5DA4EDA4}" type="parTrans" cxnId="{BC9D1BDE-1A58-4116-BA4F-09B98101D98D}">
      <dgm:prSet/>
      <dgm:spPr/>
      <dgm:t>
        <a:bodyPr/>
        <a:lstStyle/>
        <a:p>
          <a:endParaRPr lang="en-US"/>
        </a:p>
      </dgm:t>
    </dgm:pt>
    <dgm:pt modelId="{F7DA3956-09D7-4C6B-A43F-3ADFC920132D}" type="sibTrans" cxnId="{BC9D1BDE-1A58-4116-BA4F-09B98101D98D}">
      <dgm:prSet/>
      <dgm:spPr/>
      <dgm:t>
        <a:bodyPr/>
        <a:lstStyle/>
        <a:p>
          <a:endParaRPr lang="en-US"/>
        </a:p>
      </dgm:t>
    </dgm:pt>
    <dgm:pt modelId="{A42B7D35-BC6F-4A54-A3E0-4808B85EDF8A}" type="pres">
      <dgm:prSet presAssocID="{A3A37FA6-1C9D-44C6-9E9F-2548507639A7}" presName="linear" presStyleCnt="0">
        <dgm:presLayoutVars>
          <dgm:animLvl val="lvl"/>
          <dgm:resizeHandles val="exact"/>
        </dgm:presLayoutVars>
      </dgm:prSet>
      <dgm:spPr/>
    </dgm:pt>
    <dgm:pt modelId="{4DAEF8FB-AD2D-408B-A298-BA8214798FAC}" type="pres">
      <dgm:prSet presAssocID="{046F5E78-7E15-4CEA-98BD-3832347C7530}" presName="parentText" presStyleLbl="node1" presStyleIdx="0" presStyleCnt="3" custScaleY="313496" custLinFactNeighborX="-2418" custLinFactNeighborY="-21749">
        <dgm:presLayoutVars>
          <dgm:chMax val="0"/>
          <dgm:bulletEnabled val="1"/>
        </dgm:presLayoutVars>
      </dgm:prSet>
      <dgm:spPr/>
    </dgm:pt>
    <dgm:pt modelId="{926D5FD4-1766-4E43-9708-12823B9E4774}" type="pres">
      <dgm:prSet presAssocID="{A9A64CFC-D60C-491C-A2DA-42F17B2BE700}" presName="spacer" presStyleCnt="0"/>
      <dgm:spPr/>
    </dgm:pt>
    <dgm:pt modelId="{6696BB76-D379-45E9-8C99-4AC97BCFAA6B}" type="pres">
      <dgm:prSet presAssocID="{F1C3BBFA-59D6-4584-9CFC-685CEC0BF9A1}" presName="parentText" presStyleLbl="node1" presStyleIdx="1" presStyleCnt="3" custScaleY="319539" custLinFactNeighborY="-81275">
        <dgm:presLayoutVars>
          <dgm:chMax val="0"/>
          <dgm:bulletEnabled val="1"/>
        </dgm:presLayoutVars>
      </dgm:prSet>
      <dgm:spPr/>
    </dgm:pt>
    <dgm:pt modelId="{A4480F97-FE55-44A1-9B18-98238A2AD34F}" type="pres">
      <dgm:prSet presAssocID="{3F875171-76B6-4AF9-9035-5D4F2435EAF4}" presName="spacer" presStyleCnt="0"/>
      <dgm:spPr/>
    </dgm:pt>
    <dgm:pt modelId="{A5C94120-72AE-4920-A4F5-25E691872613}" type="pres">
      <dgm:prSet presAssocID="{C3E83013-71CF-4A04-9B2E-086CC80F7BAD}" presName="parentText" presStyleLbl="node1" presStyleIdx="2" presStyleCnt="3" custScaleY="260320" custLinFactY="-24013" custLinFactNeighborY="-100000">
        <dgm:presLayoutVars>
          <dgm:chMax val="0"/>
          <dgm:bulletEnabled val="1"/>
        </dgm:presLayoutVars>
      </dgm:prSet>
      <dgm:spPr/>
    </dgm:pt>
  </dgm:ptLst>
  <dgm:cxnLst>
    <dgm:cxn modelId="{DF0FBA15-B32E-4C50-9717-67B9A992041A}" type="presOf" srcId="{046F5E78-7E15-4CEA-98BD-3832347C7530}" destId="{4DAEF8FB-AD2D-408B-A298-BA8214798FAC}" srcOrd="0" destOrd="0" presId="urn:microsoft.com/office/officeart/2005/8/layout/vList2"/>
    <dgm:cxn modelId="{91AEC63F-F170-4E1C-B13E-2BB863AF9F62}" type="presOf" srcId="{C3E83013-71CF-4A04-9B2E-086CC80F7BAD}" destId="{A5C94120-72AE-4920-A4F5-25E691872613}" srcOrd="0" destOrd="0" presId="urn:microsoft.com/office/officeart/2005/8/layout/vList2"/>
    <dgm:cxn modelId="{FB762472-2F04-4541-83D0-8A9A58C3562D}" srcId="{A3A37FA6-1C9D-44C6-9E9F-2548507639A7}" destId="{046F5E78-7E15-4CEA-98BD-3832347C7530}" srcOrd="0" destOrd="0" parTransId="{F19A31FE-1FB9-449A-A324-A4BE23CAEBD8}" sibTransId="{A9A64CFC-D60C-491C-A2DA-42F17B2BE700}"/>
    <dgm:cxn modelId="{5A8AFB55-DE87-43A9-861F-73CD9FE7F8DD}" type="presOf" srcId="{A3A37FA6-1C9D-44C6-9E9F-2548507639A7}" destId="{A42B7D35-BC6F-4A54-A3E0-4808B85EDF8A}" srcOrd="0" destOrd="0" presId="urn:microsoft.com/office/officeart/2005/8/layout/vList2"/>
    <dgm:cxn modelId="{BC9D1BDE-1A58-4116-BA4F-09B98101D98D}" srcId="{A3A37FA6-1C9D-44C6-9E9F-2548507639A7}" destId="{C3E83013-71CF-4A04-9B2E-086CC80F7BAD}" srcOrd="2" destOrd="0" parTransId="{9DE273F8-A8D5-4277-8BC7-5B8B5DA4EDA4}" sibTransId="{F7DA3956-09D7-4C6B-A43F-3ADFC920132D}"/>
    <dgm:cxn modelId="{632054EB-38D2-427B-BA6A-3B82CFBE32E5}" type="presOf" srcId="{F1C3BBFA-59D6-4584-9CFC-685CEC0BF9A1}" destId="{6696BB76-D379-45E9-8C99-4AC97BCFAA6B}" srcOrd="0" destOrd="0" presId="urn:microsoft.com/office/officeart/2005/8/layout/vList2"/>
    <dgm:cxn modelId="{81DB4AFD-F2F8-4E5D-AAFD-2698B630A7BB}" srcId="{A3A37FA6-1C9D-44C6-9E9F-2548507639A7}" destId="{F1C3BBFA-59D6-4584-9CFC-685CEC0BF9A1}" srcOrd="1" destOrd="0" parTransId="{E04480AF-759D-4CAC-821C-406342CE2D5C}" sibTransId="{3F875171-76B6-4AF9-9035-5D4F2435EAF4}"/>
    <dgm:cxn modelId="{2A1A44C4-BAAF-4094-85A0-59AB634873BF}" type="presParOf" srcId="{A42B7D35-BC6F-4A54-A3E0-4808B85EDF8A}" destId="{4DAEF8FB-AD2D-408B-A298-BA8214798FAC}" srcOrd="0" destOrd="0" presId="urn:microsoft.com/office/officeart/2005/8/layout/vList2"/>
    <dgm:cxn modelId="{B5CFAB7F-E078-4557-BD78-737424AC1DF4}" type="presParOf" srcId="{A42B7D35-BC6F-4A54-A3E0-4808B85EDF8A}" destId="{926D5FD4-1766-4E43-9708-12823B9E4774}" srcOrd="1" destOrd="0" presId="urn:microsoft.com/office/officeart/2005/8/layout/vList2"/>
    <dgm:cxn modelId="{91AD1433-A8A8-4296-888E-30C376BF269C}" type="presParOf" srcId="{A42B7D35-BC6F-4A54-A3E0-4808B85EDF8A}" destId="{6696BB76-D379-45E9-8C99-4AC97BCFAA6B}" srcOrd="2" destOrd="0" presId="urn:microsoft.com/office/officeart/2005/8/layout/vList2"/>
    <dgm:cxn modelId="{99E1A867-597B-4B26-9882-16C8C0AA98E4}" type="presParOf" srcId="{A42B7D35-BC6F-4A54-A3E0-4808B85EDF8A}" destId="{A4480F97-FE55-44A1-9B18-98238A2AD34F}" srcOrd="3" destOrd="0" presId="urn:microsoft.com/office/officeart/2005/8/layout/vList2"/>
    <dgm:cxn modelId="{96964FEC-9B72-4307-86F3-E3C5BA1833D4}" type="presParOf" srcId="{A42B7D35-BC6F-4A54-A3E0-4808B85EDF8A}" destId="{A5C94120-72AE-4920-A4F5-25E6918726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5E0158-6BFD-4EE3-9FEA-E51678BADE4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C316DD2-B3C0-4A26-B00E-68F40119DA14}">
      <dgm:prSet/>
      <dgm:spPr/>
      <dgm:t>
        <a:bodyPr/>
        <a:lstStyle/>
        <a:p>
          <a:pPr rtl="0"/>
          <a:endParaRPr lang="en-US">
            <a:solidFill>
              <a:schemeClr val="tx1"/>
            </a:solidFill>
            <a:latin typeface="Trebuchet MS" panose="020B0603020202020204"/>
          </a:endParaRPr>
        </a:p>
      </dgm:t>
    </dgm:pt>
    <dgm:pt modelId="{1C0D9E63-86BE-4549-A321-15B9D51CD76F}" type="parTrans" cxnId="{8E98CAC5-0254-40E6-BA86-D9583E249E6A}">
      <dgm:prSet/>
      <dgm:spPr/>
      <dgm:t>
        <a:bodyPr/>
        <a:lstStyle/>
        <a:p>
          <a:endParaRPr lang="en-US"/>
        </a:p>
      </dgm:t>
    </dgm:pt>
    <dgm:pt modelId="{19C8E2D1-8BF7-4252-BC6C-ADB410AA427B}" type="sibTrans" cxnId="{8E98CAC5-0254-40E6-BA86-D9583E249E6A}">
      <dgm:prSet/>
      <dgm:spPr/>
      <dgm:t>
        <a:bodyPr/>
        <a:lstStyle/>
        <a:p>
          <a:endParaRPr lang="en-US"/>
        </a:p>
      </dgm:t>
    </dgm:pt>
    <dgm:pt modelId="{CA5C59D9-EA52-4483-A2F6-7ABC24A25608}">
      <dgm:prSet/>
      <dgm:spPr/>
      <dgm:t>
        <a:bodyPr/>
        <a:lstStyle/>
        <a:p>
          <a:pPr rtl="0"/>
          <a:endParaRPr lang="en-US">
            <a:solidFill>
              <a:schemeClr val="tx1"/>
            </a:solidFill>
            <a:latin typeface="+mj-lt"/>
          </a:endParaRPr>
        </a:p>
      </dgm:t>
    </dgm:pt>
    <dgm:pt modelId="{4684F9F8-B7C2-42AC-8739-39616D723ADE}" type="parTrans" cxnId="{4F881070-E6C9-47BB-B468-9608081AE8C5}">
      <dgm:prSet/>
      <dgm:spPr/>
      <dgm:t>
        <a:bodyPr/>
        <a:lstStyle/>
        <a:p>
          <a:endParaRPr lang="en-US"/>
        </a:p>
      </dgm:t>
    </dgm:pt>
    <dgm:pt modelId="{F47BAEF3-44B5-4F6F-BE8C-FA95C4C4C8A9}" type="sibTrans" cxnId="{4F881070-E6C9-47BB-B468-9608081AE8C5}">
      <dgm:prSet/>
      <dgm:spPr/>
      <dgm:t>
        <a:bodyPr/>
        <a:lstStyle/>
        <a:p>
          <a:endParaRPr lang="en-US"/>
        </a:p>
      </dgm:t>
    </dgm:pt>
    <dgm:pt modelId="{3AF70325-1C10-4084-B115-A73DAB0A462E}">
      <dgm:prSet custT="1"/>
      <dgm:spPr/>
      <dgm:t>
        <a:bodyPr/>
        <a:lstStyle/>
        <a:p>
          <a:pPr rtl="0"/>
          <a:endParaRPr lang="en-US" sz="1700">
            <a:solidFill>
              <a:schemeClr val="tx1"/>
            </a:solidFill>
            <a:latin typeface="Trebuchet MS" panose="020B0603020202020204"/>
          </a:endParaRPr>
        </a:p>
      </dgm:t>
    </dgm:pt>
    <dgm:pt modelId="{02F1A60E-5C2E-4557-A7C0-A31E94C53A19}" type="parTrans" cxnId="{6685E787-6B95-4506-A4A4-12745E3C453A}">
      <dgm:prSet/>
      <dgm:spPr/>
      <dgm:t>
        <a:bodyPr/>
        <a:lstStyle/>
        <a:p>
          <a:endParaRPr lang="en-US"/>
        </a:p>
      </dgm:t>
    </dgm:pt>
    <dgm:pt modelId="{9D311A6D-B1B8-44ED-9F2A-B82794424DAA}" type="sibTrans" cxnId="{6685E787-6B95-4506-A4A4-12745E3C453A}">
      <dgm:prSet/>
      <dgm:spPr/>
      <dgm:t>
        <a:bodyPr/>
        <a:lstStyle/>
        <a:p>
          <a:endParaRPr lang="en-US"/>
        </a:p>
      </dgm:t>
    </dgm:pt>
    <dgm:pt modelId="{88A62DE5-314F-4F45-A1AC-35245D3ADABE}" type="pres">
      <dgm:prSet presAssocID="{235E0158-6BFD-4EE3-9FEA-E51678BADE40}" presName="linear" presStyleCnt="0">
        <dgm:presLayoutVars>
          <dgm:animLvl val="lvl"/>
          <dgm:resizeHandles val="exact"/>
        </dgm:presLayoutVars>
      </dgm:prSet>
      <dgm:spPr/>
    </dgm:pt>
    <dgm:pt modelId="{6053A8D6-B4C5-409D-AFD5-1785939C083D}" type="pres">
      <dgm:prSet presAssocID="{3C316DD2-B3C0-4A26-B00E-68F40119DA14}" presName="parentText" presStyleLbl="node1" presStyleIdx="0" presStyleCnt="3" custScaleY="137021" custLinFactNeighborY="95334">
        <dgm:presLayoutVars>
          <dgm:chMax val="0"/>
          <dgm:bulletEnabled val="1"/>
        </dgm:presLayoutVars>
      </dgm:prSet>
      <dgm:spPr/>
    </dgm:pt>
    <dgm:pt modelId="{13C7E402-4908-437D-8061-3AA5F93CE767}" type="pres">
      <dgm:prSet presAssocID="{19C8E2D1-8BF7-4252-BC6C-ADB410AA427B}" presName="spacer" presStyleCnt="0"/>
      <dgm:spPr/>
    </dgm:pt>
    <dgm:pt modelId="{8FBDE0C8-AAA4-4572-90C2-8EF92B9B3F2D}" type="pres">
      <dgm:prSet presAssocID="{CA5C59D9-EA52-4483-A2F6-7ABC24A25608}" presName="parentText" presStyleLbl="node1" presStyleIdx="1" presStyleCnt="3" custScaleY="152419">
        <dgm:presLayoutVars>
          <dgm:chMax val="0"/>
          <dgm:bulletEnabled val="1"/>
        </dgm:presLayoutVars>
      </dgm:prSet>
      <dgm:spPr/>
    </dgm:pt>
    <dgm:pt modelId="{BC049CDB-D73D-4EF4-83E8-4CA2790BEA56}" type="pres">
      <dgm:prSet presAssocID="{F47BAEF3-44B5-4F6F-BE8C-FA95C4C4C8A9}" presName="spacer" presStyleCnt="0"/>
      <dgm:spPr/>
    </dgm:pt>
    <dgm:pt modelId="{272C249B-1947-45C2-BDAF-919A26C0C782}" type="pres">
      <dgm:prSet presAssocID="{3AF70325-1C10-4084-B115-A73DAB0A462E}" presName="parentText" presStyleLbl="node1" presStyleIdx="2" presStyleCnt="3" custScaleY="168351" custLinFactY="-3158" custLinFactNeighborX="488" custLinFactNeighborY="-100000">
        <dgm:presLayoutVars>
          <dgm:chMax val="0"/>
          <dgm:bulletEnabled val="1"/>
        </dgm:presLayoutVars>
      </dgm:prSet>
      <dgm:spPr/>
    </dgm:pt>
  </dgm:ptLst>
  <dgm:cxnLst>
    <dgm:cxn modelId="{88C5FE5F-0158-4FE8-AF68-B5347E2A5634}" type="presOf" srcId="{CA5C59D9-EA52-4483-A2F6-7ABC24A25608}" destId="{8FBDE0C8-AAA4-4572-90C2-8EF92B9B3F2D}" srcOrd="0" destOrd="0" presId="urn:microsoft.com/office/officeart/2005/8/layout/vList2"/>
    <dgm:cxn modelId="{4F881070-E6C9-47BB-B468-9608081AE8C5}" srcId="{235E0158-6BFD-4EE3-9FEA-E51678BADE40}" destId="{CA5C59D9-EA52-4483-A2F6-7ABC24A25608}" srcOrd="1" destOrd="0" parTransId="{4684F9F8-B7C2-42AC-8739-39616D723ADE}" sibTransId="{F47BAEF3-44B5-4F6F-BE8C-FA95C4C4C8A9}"/>
    <dgm:cxn modelId="{00A1B079-8784-4C8A-8623-549D2A39F4B9}" type="presOf" srcId="{235E0158-6BFD-4EE3-9FEA-E51678BADE40}" destId="{88A62DE5-314F-4F45-A1AC-35245D3ADABE}" srcOrd="0" destOrd="0" presId="urn:microsoft.com/office/officeart/2005/8/layout/vList2"/>
    <dgm:cxn modelId="{6685E787-6B95-4506-A4A4-12745E3C453A}" srcId="{235E0158-6BFD-4EE3-9FEA-E51678BADE40}" destId="{3AF70325-1C10-4084-B115-A73DAB0A462E}" srcOrd="2" destOrd="0" parTransId="{02F1A60E-5C2E-4557-A7C0-A31E94C53A19}" sibTransId="{9D311A6D-B1B8-44ED-9F2A-B82794424DAA}"/>
    <dgm:cxn modelId="{BB8B70A8-0F82-4BF0-8709-D0FC268F1BC1}" type="presOf" srcId="{3AF70325-1C10-4084-B115-A73DAB0A462E}" destId="{272C249B-1947-45C2-BDAF-919A26C0C782}" srcOrd="0" destOrd="0" presId="urn:microsoft.com/office/officeart/2005/8/layout/vList2"/>
    <dgm:cxn modelId="{8E98CAC5-0254-40E6-BA86-D9583E249E6A}" srcId="{235E0158-6BFD-4EE3-9FEA-E51678BADE40}" destId="{3C316DD2-B3C0-4A26-B00E-68F40119DA14}" srcOrd="0" destOrd="0" parTransId="{1C0D9E63-86BE-4549-A321-15B9D51CD76F}" sibTransId="{19C8E2D1-8BF7-4252-BC6C-ADB410AA427B}"/>
    <dgm:cxn modelId="{EAA48FE5-2DBF-484F-B576-FDDD2CA65A90}" type="presOf" srcId="{3C316DD2-B3C0-4A26-B00E-68F40119DA14}" destId="{6053A8D6-B4C5-409D-AFD5-1785939C083D}" srcOrd="0" destOrd="0" presId="urn:microsoft.com/office/officeart/2005/8/layout/vList2"/>
    <dgm:cxn modelId="{F56625C6-E01E-4175-B004-F69DA7BD69FB}" type="presParOf" srcId="{88A62DE5-314F-4F45-A1AC-35245D3ADABE}" destId="{6053A8D6-B4C5-409D-AFD5-1785939C083D}" srcOrd="0" destOrd="0" presId="urn:microsoft.com/office/officeart/2005/8/layout/vList2"/>
    <dgm:cxn modelId="{737E9238-7C97-4DAC-9421-233CFFC44396}" type="presParOf" srcId="{88A62DE5-314F-4F45-A1AC-35245D3ADABE}" destId="{13C7E402-4908-437D-8061-3AA5F93CE767}" srcOrd="1" destOrd="0" presId="urn:microsoft.com/office/officeart/2005/8/layout/vList2"/>
    <dgm:cxn modelId="{426BF00C-8C6B-41C0-A9C3-7DCCD152E1DD}" type="presParOf" srcId="{88A62DE5-314F-4F45-A1AC-35245D3ADABE}" destId="{8FBDE0C8-AAA4-4572-90C2-8EF92B9B3F2D}" srcOrd="2" destOrd="0" presId="urn:microsoft.com/office/officeart/2005/8/layout/vList2"/>
    <dgm:cxn modelId="{B7403768-6158-4623-8921-CD948C59DE20}" type="presParOf" srcId="{88A62DE5-314F-4F45-A1AC-35245D3ADABE}" destId="{BC049CDB-D73D-4EF4-83E8-4CA2790BEA56}" srcOrd="3" destOrd="0" presId="urn:microsoft.com/office/officeart/2005/8/layout/vList2"/>
    <dgm:cxn modelId="{D2A7868D-CCD0-425F-A264-32F6DC00C809}" type="presParOf" srcId="{88A62DE5-314F-4F45-A1AC-35245D3ADABE}" destId="{272C249B-1947-45C2-BDAF-919A26C0C78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8C948-9E60-4F47-8505-2422103E5C8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EF572A3-37FC-4814-AE28-6A6B0C3272A3}">
      <dgm:prSet custT="1"/>
      <dgm:spPr/>
      <dgm:t>
        <a:bodyPr/>
        <a:lstStyle/>
        <a:p>
          <a:endParaRPr lang="en-US" sz="1200" dirty="0"/>
        </a:p>
      </dgm:t>
    </dgm:pt>
    <dgm:pt modelId="{FE5863A4-E817-49A6-9079-B7169A0D54F6}" type="parTrans" cxnId="{64DE8CAC-50C7-4F49-AF69-8DFB9FCF84EF}">
      <dgm:prSet/>
      <dgm:spPr/>
      <dgm:t>
        <a:bodyPr/>
        <a:lstStyle/>
        <a:p>
          <a:endParaRPr lang="en-US"/>
        </a:p>
      </dgm:t>
    </dgm:pt>
    <dgm:pt modelId="{634A61AE-9D9D-4CC8-BBC9-7BB412C433AF}" type="sibTrans" cxnId="{64DE8CAC-50C7-4F49-AF69-8DFB9FCF84EF}">
      <dgm:prSet/>
      <dgm:spPr/>
      <dgm:t>
        <a:bodyPr/>
        <a:lstStyle/>
        <a:p>
          <a:endParaRPr lang="en-US"/>
        </a:p>
      </dgm:t>
    </dgm:pt>
    <dgm:pt modelId="{C1DC04DF-5D54-4EFE-911D-F1B2F64D437E}">
      <dgm:prSet custT="1"/>
      <dgm:spPr>
        <a:solidFill>
          <a:schemeClr val="accent2"/>
        </a:solidFill>
      </dgm:spPr>
      <dgm:t>
        <a:bodyPr/>
        <a:lstStyle/>
        <a:p>
          <a:endParaRPr lang="en-US" sz="1200" dirty="0"/>
        </a:p>
      </dgm:t>
    </dgm:pt>
    <dgm:pt modelId="{C8CC9B9A-0922-44E8-8073-DD8E1F91404F}" type="parTrans" cxnId="{555FA243-A4FE-4C0C-90BC-0D3A20FD788A}">
      <dgm:prSet/>
      <dgm:spPr/>
      <dgm:t>
        <a:bodyPr/>
        <a:lstStyle/>
        <a:p>
          <a:endParaRPr lang="en-US"/>
        </a:p>
      </dgm:t>
    </dgm:pt>
    <dgm:pt modelId="{EFF53AD3-6E9B-4523-A5B1-A96C7A9753A0}" type="sibTrans" cxnId="{555FA243-A4FE-4C0C-90BC-0D3A20FD788A}">
      <dgm:prSet/>
      <dgm:spPr/>
      <dgm:t>
        <a:bodyPr/>
        <a:lstStyle/>
        <a:p>
          <a:endParaRPr lang="en-US"/>
        </a:p>
      </dgm:t>
    </dgm:pt>
    <dgm:pt modelId="{8324B4B1-BC36-4E6B-8744-A89805B90343}">
      <dgm:prSet custT="1"/>
      <dgm:spPr>
        <a:solidFill>
          <a:srgbClr val="B6BD00"/>
        </a:solidFill>
      </dgm:spPr>
      <dgm:t>
        <a:bodyPr/>
        <a:lstStyle/>
        <a:p>
          <a:endParaRPr lang="en-US" sz="1200" dirty="0"/>
        </a:p>
      </dgm:t>
    </dgm:pt>
    <dgm:pt modelId="{8D05756D-6CED-40F2-9714-141A00E76062}" type="parTrans" cxnId="{6333565E-6DF8-4919-B602-4D087DC2D181}">
      <dgm:prSet/>
      <dgm:spPr/>
      <dgm:t>
        <a:bodyPr/>
        <a:lstStyle/>
        <a:p>
          <a:endParaRPr lang="en-US"/>
        </a:p>
      </dgm:t>
    </dgm:pt>
    <dgm:pt modelId="{BBEB9ED7-7537-4A8E-8404-13B4838D2249}" type="sibTrans" cxnId="{6333565E-6DF8-4919-B602-4D087DC2D181}">
      <dgm:prSet/>
      <dgm:spPr/>
      <dgm:t>
        <a:bodyPr/>
        <a:lstStyle/>
        <a:p>
          <a:endParaRPr lang="en-US"/>
        </a:p>
      </dgm:t>
    </dgm:pt>
    <dgm:pt modelId="{A20AE4CF-2CFC-481B-8AEE-76522AE9CEDD}">
      <dgm:prSet custT="1"/>
      <dgm:spPr/>
      <dgm:t>
        <a:bodyPr/>
        <a:lstStyle/>
        <a:p>
          <a:endParaRPr lang="en-US" sz="1200" dirty="0"/>
        </a:p>
      </dgm:t>
    </dgm:pt>
    <dgm:pt modelId="{01A3E2CE-7367-4F4A-ACE6-85CD4EBE895D}" type="parTrans" cxnId="{FEDDD31D-32C9-4510-9971-A8B00515D384}">
      <dgm:prSet/>
      <dgm:spPr/>
      <dgm:t>
        <a:bodyPr/>
        <a:lstStyle/>
        <a:p>
          <a:endParaRPr lang="en-US"/>
        </a:p>
      </dgm:t>
    </dgm:pt>
    <dgm:pt modelId="{5F767BD1-D9F6-4F6A-9083-2EB4BCBB1789}" type="sibTrans" cxnId="{FEDDD31D-32C9-4510-9971-A8B00515D384}">
      <dgm:prSet/>
      <dgm:spPr/>
      <dgm:t>
        <a:bodyPr/>
        <a:lstStyle/>
        <a:p>
          <a:endParaRPr lang="en-US"/>
        </a:p>
      </dgm:t>
    </dgm:pt>
    <dgm:pt modelId="{679D4491-C055-4E11-9D9F-253D4D735021}">
      <dgm:prSet custT="1"/>
      <dgm:spPr/>
      <dgm:t>
        <a:bodyPr/>
        <a:lstStyle/>
        <a:p>
          <a:endParaRPr lang="en-US" sz="1200" dirty="0"/>
        </a:p>
      </dgm:t>
    </dgm:pt>
    <dgm:pt modelId="{2AF3A24C-766F-4FAC-B1C1-54DB791C4E85}" type="parTrans" cxnId="{17EE7F0F-15D6-486C-822A-4DF7AD4A31B8}">
      <dgm:prSet/>
      <dgm:spPr/>
      <dgm:t>
        <a:bodyPr/>
        <a:lstStyle/>
        <a:p>
          <a:endParaRPr lang="en-US"/>
        </a:p>
      </dgm:t>
    </dgm:pt>
    <dgm:pt modelId="{D4A81A06-AC34-44F2-884D-001F1BB8FAF4}" type="sibTrans" cxnId="{17EE7F0F-15D6-486C-822A-4DF7AD4A31B8}">
      <dgm:prSet/>
      <dgm:spPr/>
      <dgm:t>
        <a:bodyPr/>
        <a:lstStyle/>
        <a:p>
          <a:endParaRPr lang="en-US"/>
        </a:p>
      </dgm:t>
    </dgm:pt>
    <dgm:pt modelId="{D7BBBABB-334E-4BDC-9D47-B9935A782B21}">
      <dgm:prSet custT="1"/>
      <dgm:spPr/>
      <dgm:t>
        <a:bodyPr/>
        <a:lstStyle/>
        <a:p>
          <a:r>
            <a:rPr lang="en-US" sz="1200" dirty="0"/>
            <a:t> </a:t>
          </a:r>
        </a:p>
      </dgm:t>
    </dgm:pt>
    <dgm:pt modelId="{210A57C8-3B39-4361-AF9A-B2E690EA2684}" type="parTrans" cxnId="{A7A94858-14B4-49CD-B8FD-E8CB1208A66C}">
      <dgm:prSet/>
      <dgm:spPr/>
      <dgm:t>
        <a:bodyPr/>
        <a:lstStyle/>
        <a:p>
          <a:endParaRPr lang="en-US"/>
        </a:p>
      </dgm:t>
    </dgm:pt>
    <dgm:pt modelId="{19250D62-2008-4035-872D-16E327870C6F}" type="sibTrans" cxnId="{A7A94858-14B4-49CD-B8FD-E8CB1208A66C}">
      <dgm:prSet/>
      <dgm:spPr/>
      <dgm:t>
        <a:bodyPr/>
        <a:lstStyle/>
        <a:p>
          <a:endParaRPr lang="en-US"/>
        </a:p>
      </dgm:t>
    </dgm:pt>
    <dgm:pt modelId="{FBC56318-9A6A-4F6C-968D-9E85BF535B2A}">
      <dgm:prSet custT="1"/>
      <dgm:spPr>
        <a:solidFill>
          <a:srgbClr val="B6BD00"/>
        </a:solidFill>
      </dgm:spPr>
      <dgm:t>
        <a:bodyPr/>
        <a:lstStyle/>
        <a:p>
          <a:endParaRPr lang="en-US" sz="1200" dirty="0"/>
        </a:p>
      </dgm:t>
    </dgm:pt>
    <dgm:pt modelId="{9756A1C1-81B4-4D8C-A164-E39C65F7FD83}" type="parTrans" cxnId="{3DDA4C0A-6CEC-4795-B7F4-6B5DB612FD76}">
      <dgm:prSet/>
      <dgm:spPr/>
      <dgm:t>
        <a:bodyPr/>
        <a:lstStyle/>
        <a:p>
          <a:endParaRPr lang="en-US"/>
        </a:p>
      </dgm:t>
    </dgm:pt>
    <dgm:pt modelId="{8527DB35-77C1-4D0D-8276-142334CCD742}" type="sibTrans" cxnId="{3DDA4C0A-6CEC-4795-B7F4-6B5DB612FD76}">
      <dgm:prSet/>
      <dgm:spPr/>
      <dgm:t>
        <a:bodyPr/>
        <a:lstStyle/>
        <a:p>
          <a:endParaRPr lang="en-US"/>
        </a:p>
      </dgm:t>
    </dgm:pt>
    <dgm:pt modelId="{979E63BC-3BFC-4798-9C05-D5E0F235CB24}" type="pres">
      <dgm:prSet presAssocID="{A988C948-9E60-4F47-8505-2422103E5C8B}" presName="diagram" presStyleCnt="0">
        <dgm:presLayoutVars>
          <dgm:dir/>
          <dgm:resizeHandles val="exact"/>
        </dgm:presLayoutVars>
      </dgm:prSet>
      <dgm:spPr/>
    </dgm:pt>
    <dgm:pt modelId="{89B660C7-3B6B-40E8-AD51-05F4667095B3}" type="pres">
      <dgm:prSet presAssocID="{EEF572A3-37FC-4814-AE28-6A6B0C3272A3}" presName="node" presStyleLbl="node1" presStyleIdx="0" presStyleCnt="7" custScaleY="73687" custLinFactNeighborX="-10482" custLinFactNeighborY="-3282">
        <dgm:presLayoutVars>
          <dgm:bulletEnabled val="1"/>
        </dgm:presLayoutVars>
      </dgm:prSet>
      <dgm:spPr/>
    </dgm:pt>
    <dgm:pt modelId="{1D5DDAD1-8C05-4C1F-91DA-E48D99086B24}" type="pres">
      <dgm:prSet presAssocID="{634A61AE-9D9D-4CC8-BBC9-7BB412C433AF}" presName="sibTrans" presStyleCnt="0"/>
      <dgm:spPr/>
    </dgm:pt>
    <dgm:pt modelId="{5B50A919-FFB5-436A-9B42-F7A11D03ACCB}" type="pres">
      <dgm:prSet presAssocID="{A20AE4CF-2CFC-481B-8AEE-76522AE9CEDD}" presName="node" presStyleLbl="node1" presStyleIdx="1" presStyleCnt="7">
        <dgm:presLayoutVars>
          <dgm:bulletEnabled val="1"/>
        </dgm:presLayoutVars>
      </dgm:prSet>
      <dgm:spPr/>
    </dgm:pt>
    <dgm:pt modelId="{1ACB0101-E170-4701-B5C2-42CF17E2516D}" type="pres">
      <dgm:prSet presAssocID="{5F767BD1-D9F6-4F6A-9083-2EB4BCBB1789}" presName="sibTrans" presStyleCnt="0"/>
      <dgm:spPr/>
    </dgm:pt>
    <dgm:pt modelId="{6F2C003F-D1E0-49A1-BBDA-2FDC9273D78C}" type="pres">
      <dgm:prSet presAssocID="{679D4491-C055-4E11-9D9F-253D4D735021}" presName="node" presStyleLbl="node1" presStyleIdx="2" presStyleCnt="7">
        <dgm:presLayoutVars>
          <dgm:bulletEnabled val="1"/>
        </dgm:presLayoutVars>
      </dgm:prSet>
      <dgm:spPr/>
    </dgm:pt>
    <dgm:pt modelId="{C154EDFA-79B5-4A2C-9F73-3B6DD0CFF609}" type="pres">
      <dgm:prSet presAssocID="{D4A81A06-AC34-44F2-884D-001F1BB8FAF4}" presName="sibTrans" presStyleCnt="0"/>
      <dgm:spPr/>
    </dgm:pt>
    <dgm:pt modelId="{1BAF24EE-D688-47B9-BAA1-91D8F73F594D}" type="pres">
      <dgm:prSet presAssocID="{C1DC04DF-5D54-4EFE-911D-F1B2F64D437E}" presName="node" presStyleLbl="node1" presStyleIdx="3" presStyleCnt="7" custScaleX="124086" custScaleY="156067" custLinFactY="57910" custLinFactNeighborX="-14667" custLinFactNeighborY="100000">
        <dgm:presLayoutVars>
          <dgm:bulletEnabled val="1"/>
        </dgm:presLayoutVars>
      </dgm:prSet>
      <dgm:spPr/>
    </dgm:pt>
    <dgm:pt modelId="{06511107-2150-4836-A7DD-66B2328113CA}" type="pres">
      <dgm:prSet presAssocID="{EFF53AD3-6E9B-4523-A5B1-A96C7A9753A0}" presName="sibTrans" presStyleCnt="0"/>
      <dgm:spPr/>
    </dgm:pt>
    <dgm:pt modelId="{4BC4FB40-D4D9-497A-868D-9FC656489824}" type="pres">
      <dgm:prSet presAssocID="{D7BBBABB-334E-4BDC-9D47-B9935A782B21}" presName="node" presStyleLbl="node1" presStyleIdx="4" presStyleCnt="7" custScaleX="130605" custScaleY="162294" custLinFactX="25861" custLinFactNeighborX="100000" custLinFactNeighborY="-16590">
        <dgm:presLayoutVars>
          <dgm:bulletEnabled val="1"/>
        </dgm:presLayoutVars>
      </dgm:prSet>
      <dgm:spPr/>
    </dgm:pt>
    <dgm:pt modelId="{0A9E3D2F-91F6-473F-BFF5-5530B4EFEDDE}" type="pres">
      <dgm:prSet presAssocID="{19250D62-2008-4035-872D-16E327870C6F}" presName="sibTrans" presStyleCnt="0"/>
      <dgm:spPr/>
    </dgm:pt>
    <dgm:pt modelId="{A041A61D-872A-4FA3-A4D2-75333A25D27C}" type="pres">
      <dgm:prSet presAssocID="{8324B4B1-BC36-4E6B-8744-A89805B90343}" presName="node" presStyleLbl="node1" presStyleIdx="5" presStyleCnt="7" custScaleX="136610" custScaleY="165096" custLinFactX="-65515" custLinFactNeighborX="-100000" custLinFactNeighborY="-22587">
        <dgm:presLayoutVars>
          <dgm:bulletEnabled val="1"/>
        </dgm:presLayoutVars>
      </dgm:prSet>
      <dgm:spPr/>
    </dgm:pt>
    <dgm:pt modelId="{D8884141-38D3-4FF4-B82B-5CA7C1651122}" type="pres">
      <dgm:prSet presAssocID="{BBEB9ED7-7537-4A8E-8404-13B4838D2249}" presName="sibTrans" presStyleCnt="0"/>
      <dgm:spPr/>
    </dgm:pt>
    <dgm:pt modelId="{3EE7A7E0-EAEC-4514-99BF-FB80C2550086}" type="pres">
      <dgm:prSet presAssocID="{FBC56318-9A6A-4F6C-968D-9E85BF535B2A}" presName="node" presStyleLbl="node1" presStyleIdx="6" presStyleCnt="7" custLinFactY="-78221" custLinFactNeighborX="26238" custLinFactNeighborY="-100000">
        <dgm:presLayoutVars>
          <dgm:bulletEnabled val="1"/>
        </dgm:presLayoutVars>
      </dgm:prSet>
      <dgm:spPr/>
    </dgm:pt>
  </dgm:ptLst>
  <dgm:cxnLst>
    <dgm:cxn modelId="{3DDA4C0A-6CEC-4795-B7F4-6B5DB612FD76}" srcId="{A988C948-9E60-4F47-8505-2422103E5C8B}" destId="{FBC56318-9A6A-4F6C-968D-9E85BF535B2A}" srcOrd="6" destOrd="0" parTransId="{9756A1C1-81B4-4D8C-A164-E39C65F7FD83}" sibTransId="{8527DB35-77C1-4D0D-8276-142334CCD742}"/>
    <dgm:cxn modelId="{17EE7F0F-15D6-486C-822A-4DF7AD4A31B8}" srcId="{A988C948-9E60-4F47-8505-2422103E5C8B}" destId="{679D4491-C055-4E11-9D9F-253D4D735021}" srcOrd="2" destOrd="0" parTransId="{2AF3A24C-766F-4FAC-B1C1-54DB791C4E85}" sibTransId="{D4A81A06-AC34-44F2-884D-001F1BB8FAF4}"/>
    <dgm:cxn modelId="{FC0AA112-CC4A-40B0-A822-A2F95BCC3DF0}" type="presOf" srcId="{D7BBBABB-334E-4BDC-9D47-B9935A782B21}" destId="{4BC4FB40-D4D9-497A-868D-9FC656489824}" srcOrd="0" destOrd="0" presId="urn:microsoft.com/office/officeart/2005/8/layout/default"/>
    <dgm:cxn modelId="{FEDDD31D-32C9-4510-9971-A8B00515D384}" srcId="{A988C948-9E60-4F47-8505-2422103E5C8B}" destId="{A20AE4CF-2CFC-481B-8AEE-76522AE9CEDD}" srcOrd="1" destOrd="0" parTransId="{01A3E2CE-7367-4F4A-ACE6-85CD4EBE895D}" sibTransId="{5F767BD1-D9F6-4F6A-9083-2EB4BCBB1789}"/>
    <dgm:cxn modelId="{E88CDF5B-6F74-4D80-AF7C-45E5EE434791}" type="presOf" srcId="{EEF572A3-37FC-4814-AE28-6A6B0C3272A3}" destId="{89B660C7-3B6B-40E8-AD51-05F4667095B3}" srcOrd="0" destOrd="0" presId="urn:microsoft.com/office/officeart/2005/8/layout/default"/>
    <dgm:cxn modelId="{6333565E-6DF8-4919-B602-4D087DC2D181}" srcId="{A988C948-9E60-4F47-8505-2422103E5C8B}" destId="{8324B4B1-BC36-4E6B-8744-A89805B90343}" srcOrd="5" destOrd="0" parTransId="{8D05756D-6CED-40F2-9714-141A00E76062}" sibTransId="{BBEB9ED7-7537-4A8E-8404-13B4838D2249}"/>
    <dgm:cxn modelId="{555FA243-A4FE-4C0C-90BC-0D3A20FD788A}" srcId="{A988C948-9E60-4F47-8505-2422103E5C8B}" destId="{C1DC04DF-5D54-4EFE-911D-F1B2F64D437E}" srcOrd="3" destOrd="0" parTransId="{C8CC9B9A-0922-44E8-8073-DD8E1F91404F}" sibTransId="{EFF53AD3-6E9B-4523-A5B1-A96C7A9753A0}"/>
    <dgm:cxn modelId="{A5065657-BA9E-4E1E-914B-FF0C88C17350}" type="presOf" srcId="{FBC56318-9A6A-4F6C-968D-9E85BF535B2A}" destId="{3EE7A7E0-EAEC-4514-99BF-FB80C2550086}" srcOrd="0" destOrd="0" presId="urn:microsoft.com/office/officeart/2005/8/layout/default"/>
    <dgm:cxn modelId="{061C1958-5E2B-46C6-8561-F1FC0960DDFD}" type="presOf" srcId="{A20AE4CF-2CFC-481B-8AEE-76522AE9CEDD}" destId="{5B50A919-FFB5-436A-9B42-F7A11D03ACCB}" srcOrd="0" destOrd="0" presId="urn:microsoft.com/office/officeart/2005/8/layout/default"/>
    <dgm:cxn modelId="{A7A94858-14B4-49CD-B8FD-E8CB1208A66C}" srcId="{A988C948-9E60-4F47-8505-2422103E5C8B}" destId="{D7BBBABB-334E-4BDC-9D47-B9935A782B21}" srcOrd="4" destOrd="0" parTransId="{210A57C8-3B39-4361-AF9A-B2E690EA2684}" sibTransId="{19250D62-2008-4035-872D-16E327870C6F}"/>
    <dgm:cxn modelId="{8D9FF09C-6A44-4917-AC9A-EFBF743ED033}" type="presOf" srcId="{C1DC04DF-5D54-4EFE-911D-F1B2F64D437E}" destId="{1BAF24EE-D688-47B9-BAA1-91D8F73F594D}" srcOrd="0" destOrd="0" presId="urn:microsoft.com/office/officeart/2005/8/layout/default"/>
    <dgm:cxn modelId="{FB3FA9A1-23E4-48BF-891C-092EFDB4C634}" type="presOf" srcId="{A988C948-9E60-4F47-8505-2422103E5C8B}" destId="{979E63BC-3BFC-4798-9C05-D5E0F235CB24}" srcOrd="0" destOrd="0" presId="urn:microsoft.com/office/officeart/2005/8/layout/default"/>
    <dgm:cxn modelId="{64DE8CAC-50C7-4F49-AF69-8DFB9FCF84EF}" srcId="{A988C948-9E60-4F47-8505-2422103E5C8B}" destId="{EEF572A3-37FC-4814-AE28-6A6B0C3272A3}" srcOrd="0" destOrd="0" parTransId="{FE5863A4-E817-49A6-9079-B7169A0D54F6}" sibTransId="{634A61AE-9D9D-4CC8-BBC9-7BB412C433AF}"/>
    <dgm:cxn modelId="{32881FE5-838F-4C7B-9D92-F064F09D6509}" type="presOf" srcId="{8324B4B1-BC36-4E6B-8744-A89805B90343}" destId="{A041A61D-872A-4FA3-A4D2-75333A25D27C}" srcOrd="0" destOrd="0" presId="urn:microsoft.com/office/officeart/2005/8/layout/default"/>
    <dgm:cxn modelId="{C0D34BE5-AA41-4895-92BD-255FE56120BF}" type="presOf" srcId="{679D4491-C055-4E11-9D9F-253D4D735021}" destId="{6F2C003F-D1E0-49A1-BBDA-2FDC9273D78C}" srcOrd="0" destOrd="0" presId="urn:microsoft.com/office/officeart/2005/8/layout/default"/>
    <dgm:cxn modelId="{D8855E2D-4C21-4C57-BE56-E34B64AF4514}" type="presParOf" srcId="{979E63BC-3BFC-4798-9C05-D5E0F235CB24}" destId="{89B660C7-3B6B-40E8-AD51-05F4667095B3}" srcOrd="0" destOrd="0" presId="urn:microsoft.com/office/officeart/2005/8/layout/default"/>
    <dgm:cxn modelId="{FD352E3D-8C52-412E-87CA-A206638D950F}" type="presParOf" srcId="{979E63BC-3BFC-4798-9C05-D5E0F235CB24}" destId="{1D5DDAD1-8C05-4C1F-91DA-E48D99086B24}" srcOrd="1" destOrd="0" presId="urn:microsoft.com/office/officeart/2005/8/layout/default"/>
    <dgm:cxn modelId="{1D3EEEAC-AD31-4626-9A24-A00B56AFF8ED}" type="presParOf" srcId="{979E63BC-3BFC-4798-9C05-D5E0F235CB24}" destId="{5B50A919-FFB5-436A-9B42-F7A11D03ACCB}" srcOrd="2" destOrd="0" presId="urn:microsoft.com/office/officeart/2005/8/layout/default"/>
    <dgm:cxn modelId="{57979F47-583C-49BB-A5DD-265346D8EA4B}" type="presParOf" srcId="{979E63BC-3BFC-4798-9C05-D5E0F235CB24}" destId="{1ACB0101-E170-4701-B5C2-42CF17E2516D}" srcOrd="3" destOrd="0" presId="urn:microsoft.com/office/officeart/2005/8/layout/default"/>
    <dgm:cxn modelId="{5CFBB657-7722-4898-B766-8A3A69A51F7F}" type="presParOf" srcId="{979E63BC-3BFC-4798-9C05-D5E0F235CB24}" destId="{6F2C003F-D1E0-49A1-BBDA-2FDC9273D78C}" srcOrd="4" destOrd="0" presId="urn:microsoft.com/office/officeart/2005/8/layout/default"/>
    <dgm:cxn modelId="{429257D8-32C2-4920-B204-3C5951C6B61B}" type="presParOf" srcId="{979E63BC-3BFC-4798-9C05-D5E0F235CB24}" destId="{C154EDFA-79B5-4A2C-9F73-3B6DD0CFF609}" srcOrd="5" destOrd="0" presId="urn:microsoft.com/office/officeart/2005/8/layout/default"/>
    <dgm:cxn modelId="{DF78569E-BFE9-48BE-9425-FBE898B8C5A8}" type="presParOf" srcId="{979E63BC-3BFC-4798-9C05-D5E0F235CB24}" destId="{1BAF24EE-D688-47B9-BAA1-91D8F73F594D}" srcOrd="6" destOrd="0" presId="urn:microsoft.com/office/officeart/2005/8/layout/default"/>
    <dgm:cxn modelId="{04C91F72-5365-492B-B156-F231722F13A5}" type="presParOf" srcId="{979E63BC-3BFC-4798-9C05-D5E0F235CB24}" destId="{06511107-2150-4836-A7DD-66B2328113CA}" srcOrd="7" destOrd="0" presId="urn:microsoft.com/office/officeart/2005/8/layout/default"/>
    <dgm:cxn modelId="{02243AE2-1368-47EF-A8BC-CA340C4E565E}" type="presParOf" srcId="{979E63BC-3BFC-4798-9C05-D5E0F235CB24}" destId="{4BC4FB40-D4D9-497A-868D-9FC656489824}" srcOrd="8" destOrd="0" presId="urn:microsoft.com/office/officeart/2005/8/layout/default"/>
    <dgm:cxn modelId="{BA51AA9E-F32B-4DF5-95E5-E8AA1BC46B53}" type="presParOf" srcId="{979E63BC-3BFC-4798-9C05-D5E0F235CB24}" destId="{0A9E3D2F-91F6-473F-BFF5-5530B4EFEDDE}" srcOrd="9" destOrd="0" presId="urn:microsoft.com/office/officeart/2005/8/layout/default"/>
    <dgm:cxn modelId="{CFA0D071-78CA-4D2E-9F55-C54129905434}" type="presParOf" srcId="{979E63BC-3BFC-4798-9C05-D5E0F235CB24}" destId="{A041A61D-872A-4FA3-A4D2-75333A25D27C}" srcOrd="10" destOrd="0" presId="urn:microsoft.com/office/officeart/2005/8/layout/default"/>
    <dgm:cxn modelId="{8E6656C1-3609-4A78-AACF-BF9FA2C7B6AD}" type="presParOf" srcId="{979E63BC-3BFC-4798-9C05-D5E0F235CB24}" destId="{D8884141-38D3-4FF4-B82B-5CA7C1651122}" srcOrd="11" destOrd="0" presId="urn:microsoft.com/office/officeart/2005/8/layout/default"/>
    <dgm:cxn modelId="{BF106885-43E8-4E7A-8633-F9B32EC2CDD9}" type="presParOf" srcId="{979E63BC-3BFC-4798-9C05-D5E0F235CB24}" destId="{3EE7A7E0-EAEC-4514-99BF-FB80C255008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4D925F-90F3-42DC-8245-9B19D31D5EC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5FBB1F4-1072-4339-B882-2A49D9159D41}">
      <dgm:prSet/>
      <dgm:spPr/>
      <dgm:t>
        <a:bodyPr/>
        <a:lstStyle/>
        <a:p>
          <a:pPr rtl="0"/>
          <a:r>
            <a:rPr lang="en-US" dirty="0"/>
            <a:t>Continue to work with the cross-system collaborative team to support individuals who were involved in multiple systems and successfully provide services that met the ongoing needs of the individuals we support</a:t>
          </a:r>
          <a:r>
            <a:rPr lang="en-US" dirty="0">
              <a:solidFill>
                <a:schemeClr val="bg1"/>
              </a:solidFill>
              <a:latin typeface="Calibri"/>
              <a:cs typeface="Calibri"/>
            </a:rPr>
            <a:t>.</a:t>
          </a:r>
        </a:p>
      </dgm:t>
    </dgm:pt>
    <dgm:pt modelId="{8154AE4A-1035-4BE5-B9DD-58B4B9BBF95F}" type="parTrans" cxnId="{CBCAF332-E12F-4B00-8DC8-D58CA55E67A5}">
      <dgm:prSet/>
      <dgm:spPr/>
      <dgm:t>
        <a:bodyPr/>
        <a:lstStyle/>
        <a:p>
          <a:endParaRPr lang="en-US"/>
        </a:p>
      </dgm:t>
    </dgm:pt>
    <dgm:pt modelId="{A2F7234C-568E-48A9-A9A6-F9D2F6FEB064}" type="sibTrans" cxnId="{CBCAF332-E12F-4B00-8DC8-D58CA55E67A5}">
      <dgm:prSet/>
      <dgm:spPr/>
      <dgm:t>
        <a:bodyPr/>
        <a:lstStyle/>
        <a:p>
          <a:endParaRPr lang="en-US"/>
        </a:p>
      </dgm:t>
    </dgm:pt>
    <dgm:pt modelId="{DEFDBCC8-8696-4652-975E-A738917608CB}">
      <dgm:prSet/>
      <dgm:spPr/>
      <dgm:t>
        <a:bodyPr/>
        <a:lstStyle/>
        <a:p>
          <a:pPr rtl="0"/>
          <a:r>
            <a:rPr lang="en-US" b="0"/>
            <a:t>Supported medically complex children within a hospital setting opportunities to be supported in the community, utilizing family facilitators and Coordinators. </a:t>
          </a:r>
          <a:endParaRPr lang="en-US" dirty="0">
            <a:solidFill>
              <a:schemeClr val="bg1"/>
            </a:solidFill>
            <a:latin typeface="Calibri"/>
            <a:cs typeface="Calibri"/>
          </a:endParaRPr>
        </a:p>
      </dgm:t>
    </dgm:pt>
    <dgm:pt modelId="{96269EE5-428A-4BFB-AD02-B21EF3919580}" type="parTrans" cxnId="{96D5F973-7A88-4F03-9F3A-019BB66641A4}">
      <dgm:prSet/>
      <dgm:spPr/>
      <dgm:t>
        <a:bodyPr/>
        <a:lstStyle/>
        <a:p>
          <a:endParaRPr lang="en-US"/>
        </a:p>
      </dgm:t>
    </dgm:pt>
    <dgm:pt modelId="{6C81997C-9C8C-44EF-8403-D01FE18C6056}" type="sibTrans" cxnId="{96D5F973-7A88-4F03-9F3A-019BB66641A4}">
      <dgm:prSet/>
      <dgm:spPr/>
      <dgm:t>
        <a:bodyPr/>
        <a:lstStyle/>
        <a:p>
          <a:endParaRPr lang="en-US"/>
        </a:p>
      </dgm:t>
    </dgm:pt>
    <dgm:pt modelId="{9CD919F6-4E27-46A8-8059-51C4BCB21C2C}">
      <dgm:prSet phldr="0"/>
      <dgm:spPr/>
      <dgm:t>
        <a:bodyPr/>
        <a:lstStyle/>
        <a:p>
          <a:pPr rtl="0"/>
          <a:r>
            <a:rPr lang="en-US" dirty="0"/>
            <a:t>Identified and provided support and services for 2025 graduates, RTF, and EPSDT age-outs transitioning from the Education System to Adult Services.</a:t>
          </a:r>
          <a:endParaRPr lang="en-US" dirty="0">
            <a:solidFill>
              <a:srgbClr val="000000"/>
            </a:solidFill>
            <a:latin typeface="Calibri"/>
            <a:cs typeface="Calibri"/>
          </a:endParaRPr>
        </a:p>
      </dgm:t>
    </dgm:pt>
    <dgm:pt modelId="{5B2D727B-D989-4FD1-93DB-79BE7AF81B8D}" type="parTrans" cxnId="{053DFEAD-D809-4B68-816F-BA79366F3D95}">
      <dgm:prSet/>
      <dgm:spPr/>
    </dgm:pt>
    <dgm:pt modelId="{6E943B1B-636D-4543-A5CA-1CF2928CB2BB}" type="sibTrans" cxnId="{053DFEAD-D809-4B68-816F-BA79366F3D95}">
      <dgm:prSet/>
      <dgm:spPr/>
    </dgm:pt>
    <dgm:pt modelId="{B88582AB-227B-4009-A0F7-A863B62A27B0}">
      <dgm:prSet phldr="0"/>
      <dgm:spPr/>
      <dgm:t>
        <a:bodyPr/>
        <a:lstStyle/>
        <a:p>
          <a:pPr rtl="0"/>
          <a:r>
            <a:rPr lang="en-US" b="0" dirty="0"/>
            <a:t>We have increased the number of individuals with disabilities working competitively in the community.</a:t>
          </a:r>
          <a:endParaRPr lang="en-US" dirty="0"/>
        </a:p>
      </dgm:t>
    </dgm:pt>
    <dgm:pt modelId="{77A5ED00-3710-464E-8D81-385BDF32582A}" type="parTrans" cxnId="{A8A96731-3ACE-49A6-BD54-B5CDBC047359}">
      <dgm:prSet/>
      <dgm:spPr/>
    </dgm:pt>
    <dgm:pt modelId="{2068E793-5250-4AC6-85A1-3388B15D7824}" type="sibTrans" cxnId="{A8A96731-3ACE-49A6-BD54-B5CDBC047359}">
      <dgm:prSet/>
      <dgm:spPr/>
    </dgm:pt>
    <dgm:pt modelId="{FCED07EB-0D4B-40BB-A290-30708DE6E204}" type="pres">
      <dgm:prSet presAssocID="{2B4D925F-90F3-42DC-8245-9B19D31D5ECA}" presName="linear" presStyleCnt="0">
        <dgm:presLayoutVars>
          <dgm:animLvl val="lvl"/>
          <dgm:resizeHandles val="exact"/>
        </dgm:presLayoutVars>
      </dgm:prSet>
      <dgm:spPr/>
    </dgm:pt>
    <dgm:pt modelId="{031806E2-4BBA-4621-AB7E-F3FDCE20E55A}" type="pres">
      <dgm:prSet presAssocID="{65FBB1F4-1072-4339-B882-2A49D9159D41}" presName="parentText" presStyleLbl="node1" presStyleIdx="0" presStyleCnt="4" custScaleY="95477">
        <dgm:presLayoutVars>
          <dgm:chMax val="0"/>
          <dgm:bulletEnabled val="1"/>
        </dgm:presLayoutVars>
      </dgm:prSet>
      <dgm:spPr/>
    </dgm:pt>
    <dgm:pt modelId="{BACF83A2-218B-4EA8-9672-66CDF79492AC}" type="pres">
      <dgm:prSet presAssocID="{A2F7234C-568E-48A9-A9A6-F9D2F6FEB064}" presName="spacer" presStyleCnt="0"/>
      <dgm:spPr/>
    </dgm:pt>
    <dgm:pt modelId="{85E506F8-AEC5-4249-879B-ACBC1914DAF9}" type="pres">
      <dgm:prSet presAssocID="{9CD919F6-4E27-46A8-8059-51C4BCB21C2C}" presName="parentText" presStyleLbl="node1" presStyleIdx="1" presStyleCnt="4">
        <dgm:presLayoutVars>
          <dgm:chMax val="0"/>
          <dgm:bulletEnabled val="1"/>
        </dgm:presLayoutVars>
      </dgm:prSet>
      <dgm:spPr/>
    </dgm:pt>
    <dgm:pt modelId="{0B72D7A3-D56C-431D-B5A4-BE3684C67740}" type="pres">
      <dgm:prSet presAssocID="{6E943B1B-636D-4543-A5CA-1CF2928CB2BB}" presName="spacer" presStyleCnt="0"/>
      <dgm:spPr/>
    </dgm:pt>
    <dgm:pt modelId="{5A64210F-1BEE-439B-B21E-EEAF31B28A3A}" type="pres">
      <dgm:prSet presAssocID="{DEFDBCC8-8696-4652-975E-A738917608CB}" presName="parentText" presStyleLbl="node1" presStyleIdx="2" presStyleCnt="4">
        <dgm:presLayoutVars>
          <dgm:chMax val="0"/>
          <dgm:bulletEnabled val="1"/>
        </dgm:presLayoutVars>
      </dgm:prSet>
      <dgm:spPr/>
    </dgm:pt>
    <dgm:pt modelId="{835FB40B-FD81-429E-AD1F-8D6E3AF7D798}" type="pres">
      <dgm:prSet presAssocID="{6C81997C-9C8C-44EF-8403-D01FE18C6056}" presName="spacer" presStyleCnt="0"/>
      <dgm:spPr/>
    </dgm:pt>
    <dgm:pt modelId="{918C1F73-9E00-4F68-9CF1-9815367048D6}" type="pres">
      <dgm:prSet presAssocID="{B88582AB-227B-4009-A0F7-A863B62A27B0}" presName="parentText" presStyleLbl="node1" presStyleIdx="3" presStyleCnt="4">
        <dgm:presLayoutVars>
          <dgm:chMax val="0"/>
          <dgm:bulletEnabled val="1"/>
        </dgm:presLayoutVars>
      </dgm:prSet>
      <dgm:spPr/>
    </dgm:pt>
  </dgm:ptLst>
  <dgm:cxnLst>
    <dgm:cxn modelId="{A8A96731-3ACE-49A6-BD54-B5CDBC047359}" srcId="{2B4D925F-90F3-42DC-8245-9B19D31D5ECA}" destId="{B88582AB-227B-4009-A0F7-A863B62A27B0}" srcOrd="3" destOrd="0" parTransId="{77A5ED00-3710-464E-8D81-385BDF32582A}" sibTransId="{2068E793-5250-4AC6-85A1-3388B15D7824}"/>
    <dgm:cxn modelId="{CBCAF332-E12F-4B00-8DC8-D58CA55E67A5}" srcId="{2B4D925F-90F3-42DC-8245-9B19D31D5ECA}" destId="{65FBB1F4-1072-4339-B882-2A49D9159D41}" srcOrd="0" destOrd="0" parTransId="{8154AE4A-1035-4BE5-B9DD-58B4B9BBF95F}" sibTransId="{A2F7234C-568E-48A9-A9A6-F9D2F6FEB064}"/>
    <dgm:cxn modelId="{99CD7634-868F-4488-94CD-CFD4B21E6637}" type="presOf" srcId="{DEFDBCC8-8696-4652-975E-A738917608CB}" destId="{5A64210F-1BEE-439B-B21E-EEAF31B28A3A}" srcOrd="0" destOrd="0" presId="urn:microsoft.com/office/officeart/2005/8/layout/vList2"/>
    <dgm:cxn modelId="{3927A071-1E02-4616-8080-553A6A638EF6}" type="presOf" srcId="{B88582AB-227B-4009-A0F7-A863B62A27B0}" destId="{918C1F73-9E00-4F68-9CF1-9815367048D6}" srcOrd="0" destOrd="0" presId="urn:microsoft.com/office/officeart/2005/8/layout/vList2"/>
    <dgm:cxn modelId="{96D5F973-7A88-4F03-9F3A-019BB66641A4}" srcId="{2B4D925F-90F3-42DC-8245-9B19D31D5ECA}" destId="{DEFDBCC8-8696-4652-975E-A738917608CB}" srcOrd="2" destOrd="0" parTransId="{96269EE5-428A-4BFB-AD02-B21EF3919580}" sibTransId="{6C81997C-9C8C-44EF-8403-D01FE18C6056}"/>
    <dgm:cxn modelId="{B8E50F7A-2075-415B-9D7B-0EE703E0EDEF}" type="presOf" srcId="{9CD919F6-4E27-46A8-8059-51C4BCB21C2C}" destId="{85E506F8-AEC5-4249-879B-ACBC1914DAF9}" srcOrd="0" destOrd="0" presId="urn:microsoft.com/office/officeart/2005/8/layout/vList2"/>
    <dgm:cxn modelId="{053DFEAD-D809-4B68-816F-BA79366F3D95}" srcId="{2B4D925F-90F3-42DC-8245-9B19D31D5ECA}" destId="{9CD919F6-4E27-46A8-8059-51C4BCB21C2C}" srcOrd="1" destOrd="0" parTransId="{5B2D727B-D989-4FD1-93DB-79BE7AF81B8D}" sibTransId="{6E943B1B-636D-4543-A5CA-1CF2928CB2BB}"/>
    <dgm:cxn modelId="{A87F4DBB-A230-4481-9B1A-C785E9600032}" type="presOf" srcId="{65FBB1F4-1072-4339-B882-2A49D9159D41}" destId="{031806E2-4BBA-4621-AB7E-F3FDCE20E55A}" srcOrd="0" destOrd="0" presId="urn:microsoft.com/office/officeart/2005/8/layout/vList2"/>
    <dgm:cxn modelId="{48B117D8-1CE3-42BC-912F-332D066B0D50}" type="presOf" srcId="{2B4D925F-90F3-42DC-8245-9B19D31D5ECA}" destId="{FCED07EB-0D4B-40BB-A290-30708DE6E204}" srcOrd="0" destOrd="0" presId="urn:microsoft.com/office/officeart/2005/8/layout/vList2"/>
    <dgm:cxn modelId="{F2EB2114-427E-464E-A5B4-88BF73A7B0A5}" type="presParOf" srcId="{FCED07EB-0D4B-40BB-A290-30708DE6E204}" destId="{031806E2-4BBA-4621-AB7E-F3FDCE20E55A}" srcOrd="0" destOrd="0" presId="urn:microsoft.com/office/officeart/2005/8/layout/vList2"/>
    <dgm:cxn modelId="{67D159E6-FBF6-4E04-9181-10098EA427E4}" type="presParOf" srcId="{FCED07EB-0D4B-40BB-A290-30708DE6E204}" destId="{BACF83A2-218B-4EA8-9672-66CDF79492AC}" srcOrd="1" destOrd="0" presId="urn:microsoft.com/office/officeart/2005/8/layout/vList2"/>
    <dgm:cxn modelId="{CB7BEBB4-26C2-4676-BDCB-5FD861C96B2E}" type="presParOf" srcId="{FCED07EB-0D4B-40BB-A290-30708DE6E204}" destId="{85E506F8-AEC5-4249-879B-ACBC1914DAF9}" srcOrd="2" destOrd="0" presId="urn:microsoft.com/office/officeart/2005/8/layout/vList2"/>
    <dgm:cxn modelId="{A7BAC09A-BD45-4366-8176-132BEA3A65A2}" type="presParOf" srcId="{FCED07EB-0D4B-40BB-A290-30708DE6E204}" destId="{0B72D7A3-D56C-431D-B5A4-BE3684C67740}" srcOrd="3" destOrd="0" presId="urn:microsoft.com/office/officeart/2005/8/layout/vList2"/>
    <dgm:cxn modelId="{FBCBB7BE-0E66-4773-88B5-62EF80745A14}" type="presParOf" srcId="{FCED07EB-0D4B-40BB-A290-30708DE6E204}" destId="{5A64210F-1BEE-439B-B21E-EEAF31B28A3A}" srcOrd="4" destOrd="0" presId="urn:microsoft.com/office/officeart/2005/8/layout/vList2"/>
    <dgm:cxn modelId="{59A08E6A-5729-49C7-9FC6-5647BD93763C}" type="presParOf" srcId="{FCED07EB-0D4B-40BB-A290-30708DE6E204}" destId="{835FB40B-FD81-429E-AD1F-8D6E3AF7D798}" srcOrd="5" destOrd="0" presId="urn:microsoft.com/office/officeart/2005/8/layout/vList2"/>
    <dgm:cxn modelId="{4E4838A9-0BB2-4136-8ADF-91950B7C059B}" type="presParOf" srcId="{FCED07EB-0D4B-40BB-A290-30708DE6E204}" destId="{918C1F73-9E00-4F68-9CF1-9815367048D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07B02-9EC0-43A7-8DE9-85263F682192}">
      <dsp:nvSpPr>
        <dsp:cNvPr id="0" name=""/>
        <dsp:cNvSpPr/>
      </dsp:nvSpPr>
      <dsp:spPr>
        <a:xfrm>
          <a:off x="0" y="15341"/>
          <a:ext cx="6692813" cy="149588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Collaborate with executive leadership and quality teams to develop the 1st annual Department of Human Services integrated quality improvement workplan and annual evaluation. </a:t>
          </a:r>
        </a:p>
      </dsp:txBody>
      <dsp:txXfrm>
        <a:off x="73023" y="88364"/>
        <a:ext cx="6546767" cy="1349839"/>
      </dsp:txXfrm>
    </dsp:sp>
    <dsp:sp modelId="{E74EE18C-E4C2-40B3-808D-645F60D7E4F7}">
      <dsp:nvSpPr>
        <dsp:cNvPr id="0" name=""/>
        <dsp:cNvSpPr/>
      </dsp:nvSpPr>
      <dsp:spPr>
        <a:xfrm>
          <a:off x="0" y="1614907"/>
          <a:ext cx="6692813" cy="737100"/>
        </a:xfrm>
        <a:prstGeom prst="roundRect">
          <a:avLst/>
        </a:prstGeom>
        <a:gradFill rotWithShape="0">
          <a:gsLst>
            <a:gs pos="0">
              <a:schemeClr val="accent2">
                <a:hueOff val="-1934162"/>
                <a:satOff val="0"/>
                <a:lumOff val="-1333"/>
                <a:alphaOff val="0"/>
                <a:tint val="96000"/>
                <a:lumMod val="100000"/>
              </a:schemeClr>
            </a:gs>
            <a:gs pos="78000">
              <a:schemeClr val="accent2">
                <a:hueOff val="-1934162"/>
                <a:satOff val="0"/>
                <a:lumOff val="-133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Enhanced partnership with the County Criminal/Juvenile Justice System in an effort to prioritize treatment and reduce incarceration/detention.</a:t>
          </a:r>
        </a:p>
      </dsp:txBody>
      <dsp:txXfrm>
        <a:off x="35982" y="1650889"/>
        <a:ext cx="6620849" cy="665136"/>
      </dsp:txXfrm>
    </dsp:sp>
    <dsp:sp modelId="{642542BF-BD8C-4886-832E-FE68BE6A8B07}">
      <dsp:nvSpPr>
        <dsp:cNvPr id="0" name=""/>
        <dsp:cNvSpPr/>
      </dsp:nvSpPr>
      <dsp:spPr>
        <a:xfrm>
          <a:off x="0" y="2455687"/>
          <a:ext cx="6692813" cy="737100"/>
        </a:xfrm>
        <a:prstGeom prst="roundRect">
          <a:avLst/>
        </a:prstGeom>
        <a:gradFill rotWithShape="0">
          <a:gsLst>
            <a:gs pos="0">
              <a:schemeClr val="accent2">
                <a:hueOff val="-3868323"/>
                <a:satOff val="0"/>
                <a:lumOff val="-2667"/>
                <a:alphaOff val="0"/>
                <a:tint val="96000"/>
                <a:lumMod val="100000"/>
              </a:schemeClr>
            </a:gs>
            <a:gs pos="78000">
              <a:schemeClr val="accent2">
                <a:hueOff val="-3868323"/>
                <a:satOff val="0"/>
                <a:lumOff val="-2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rPr>
            <a:t>Partnered with community organizations to ensure County residents have equitable access to key programs and address barriers to services.</a:t>
          </a:r>
        </a:p>
      </dsp:txBody>
      <dsp:txXfrm>
        <a:off x="35982" y="2491669"/>
        <a:ext cx="6620849" cy="665136"/>
      </dsp:txXfrm>
    </dsp:sp>
    <dsp:sp modelId="{FDEA31D6-7B84-4630-B7EA-2AA6DF0BD833}">
      <dsp:nvSpPr>
        <dsp:cNvPr id="0" name=""/>
        <dsp:cNvSpPr/>
      </dsp:nvSpPr>
      <dsp:spPr>
        <a:xfrm>
          <a:off x="0" y="3296467"/>
          <a:ext cx="6692813" cy="737100"/>
        </a:xfrm>
        <a:prstGeom prst="roundRect">
          <a:avLst/>
        </a:prstGeom>
        <a:gradFill rotWithShape="0">
          <a:gsLst>
            <a:gs pos="0">
              <a:schemeClr val="accent2">
                <a:hueOff val="-5802485"/>
                <a:satOff val="0"/>
                <a:lumOff val="-4000"/>
                <a:alphaOff val="0"/>
                <a:tint val="96000"/>
                <a:lumMod val="100000"/>
              </a:schemeClr>
            </a:gs>
            <a:gs pos="78000">
              <a:schemeClr val="accent2">
                <a:hueOff val="-5802485"/>
                <a:satOff val="0"/>
                <a:lumOff val="-400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rPr>
            <a:t>Continued Healthy Kids/Healthy Schools Initiative in conjunction with the District Attorney’s Office.</a:t>
          </a:r>
        </a:p>
      </dsp:txBody>
      <dsp:txXfrm>
        <a:off x="35982" y="3332449"/>
        <a:ext cx="6620849" cy="665136"/>
      </dsp:txXfrm>
    </dsp:sp>
    <dsp:sp modelId="{0B7B2AC7-712D-4740-B7E1-24BC60887509}">
      <dsp:nvSpPr>
        <dsp:cNvPr id="0" name=""/>
        <dsp:cNvSpPr/>
      </dsp:nvSpPr>
      <dsp:spPr>
        <a:xfrm>
          <a:off x="0" y="4137247"/>
          <a:ext cx="6692813" cy="737100"/>
        </a:xfrm>
        <a:prstGeom prst="roundRect">
          <a:avLst/>
        </a:prstGeom>
        <a:gradFill rotWithShape="0">
          <a:gsLst>
            <a:gs pos="0">
              <a:schemeClr val="accent2">
                <a:hueOff val="-7736646"/>
                <a:satOff val="0"/>
                <a:lumOff val="-5334"/>
                <a:alphaOff val="0"/>
                <a:tint val="96000"/>
                <a:lumMod val="100000"/>
              </a:schemeClr>
            </a:gs>
            <a:gs pos="78000">
              <a:schemeClr val="accent2">
                <a:hueOff val="-7736646"/>
                <a:satOff val="0"/>
                <a:lumOff val="-5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tx1"/>
              </a:solidFill>
            </a:rPr>
            <a:t>Distributed and posted service maps for all Human Services Programs.</a:t>
          </a:r>
        </a:p>
      </dsp:txBody>
      <dsp:txXfrm>
        <a:off x="35982" y="4173229"/>
        <a:ext cx="6620849" cy="665136"/>
      </dsp:txXfrm>
    </dsp:sp>
    <dsp:sp modelId="{C7EF0FD4-A879-4028-9421-DF65230EF700}">
      <dsp:nvSpPr>
        <dsp:cNvPr id="0" name=""/>
        <dsp:cNvSpPr/>
      </dsp:nvSpPr>
      <dsp:spPr>
        <a:xfrm>
          <a:off x="0" y="4993368"/>
          <a:ext cx="6692813" cy="1268151"/>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Our No Wrong Door activities has increased access to social determinants of health.</a:t>
          </a:r>
        </a:p>
      </dsp:txBody>
      <dsp:txXfrm>
        <a:off x="61906" y="5055274"/>
        <a:ext cx="6569001" cy="11443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E1F03-1CDD-431E-B33E-E36A07EB554B}">
      <dsp:nvSpPr>
        <dsp:cNvPr id="0" name=""/>
        <dsp:cNvSpPr/>
      </dsp:nvSpPr>
      <dsp:spPr>
        <a:xfrm>
          <a:off x="0" y="103331"/>
          <a:ext cx="6692813" cy="1380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Provide opportunities for individuals to connect with community partners in order to engage in meaningful day activities, supported and competitive employment, and community participant support</a:t>
          </a:r>
          <a:r>
            <a:rPr lang="en-US" sz="2000" kern="1200" dirty="0">
              <a:latin typeface="Calibri"/>
              <a:cs typeface="Calibri"/>
            </a:rPr>
            <a:t>.</a:t>
          </a:r>
        </a:p>
      </dsp:txBody>
      <dsp:txXfrm>
        <a:off x="67395" y="170726"/>
        <a:ext cx="6558023" cy="1245810"/>
      </dsp:txXfrm>
    </dsp:sp>
    <dsp:sp modelId="{DBC5D086-30A8-4386-A760-BD6D0EE96838}">
      <dsp:nvSpPr>
        <dsp:cNvPr id="0" name=""/>
        <dsp:cNvSpPr/>
      </dsp:nvSpPr>
      <dsp:spPr>
        <a:xfrm>
          <a:off x="0" y="1541531"/>
          <a:ext cx="6692813" cy="1380600"/>
        </a:xfrm>
        <a:prstGeom prst="roundRect">
          <a:avLst/>
        </a:prstGeom>
        <a:gradFill rotWithShape="0">
          <a:gsLst>
            <a:gs pos="0">
              <a:schemeClr val="accent2">
                <a:hueOff val="-3223603"/>
                <a:satOff val="0"/>
                <a:lumOff val="-2222"/>
                <a:alphaOff val="0"/>
                <a:tint val="96000"/>
                <a:lumMod val="100000"/>
              </a:schemeClr>
            </a:gs>
            <a:gs pos="78000">
              <a:schemeClr val="accent2">
                <a:hueOff val="-3223603"/>
                <a:satOff val="0"/>
                <a:lumOff val="-222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Independent Monitoring for Quality review of individuals with disabilities reported no immediate health and safety/priority concerns. </a:t>
          </a:r>
          <a:endParaRPr lang="en-US" sz="2000" kern="1200" dirty="0">
            <a:latin typeface="Calibri"/>
            <a:cs typeface="Calibri"/>
          </a:endParaRPr>
        </a:p>
      </dsp:txBody>
      <dsp:txXfrm>
        <a:off x="67395" y="1608926"/>
        <a:ext cx="6558023" cy="1245810"/>
      </dsp:txXfrm>
    </dsp:sp>
    <dsp:sp modelId="{14C743E2-75C0-42C7-A15F-2D5E40509D20}">
      <dsp:nvSpPr>
        <dsp:cNvPr id="0" name=""/>
        <dsp:cNvSpPr/>
      </dsp:nvSpPr>
      <dsp:spPr>
        <a:xfrm>
          <a:off x="0" y="2979731"/>
          <a:ext cx="6692813" cy="1380600"/>
        </a:xfrm>
        <a:prstGeom prst="roundRect">
          <a:avLst/>
        </a:prstGeom>
        <a:gradFill rotWithShape="0">
          <a:gsLst>
            <a:gs pos="0">
              <a:schemeClr val="accent2">
                <a:hueOff val="-6447205"/>
                <a:satOff val="0"/>
                <a:lumOff val="-4445"/>
                <a:alphaOff val="0"/>
                <a:tint val="96000"/>
                <a:lumMod val="100000"/>
              </a:schemeClr>
            </a:gs>
            <a:gs pos="78000">
              <a:schemeClr val="accent2">
                <a:hueOff val="-6447205"/>
                <a:satOff val="0"/>
                <a:lumOff val="-444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cs typeface="Calibri"/>
            </a:rPr>
            <a:t> </a:t>
          </a:r>
          <a:r>
            <a:rPr lang="en-US" sz="2000" b="0" kern="1200"/>
            <a:t>Hosted a community provider fair to provide individuals and families with the opportunity to meet and connect with provider agencies for services. </a:t>
          </a:r>
          <a:endParaRPr lang="en-US" sz="2000" kern="1200" dirty="0">
            <a:latin typeface="Calibri"/>
            <a:cs typeface="Calibri"/>
          </a:endParaRPr>
        </a:p>
      </dsp:txBody>
      <dsp:txXfrm>
        <a:off x="67395" y="3047126"/>
        <a:ext cx="6558023" cy="1245810"/>
      </dsp:txXfrm>
    </dsp:sp>
    <dsp:sp modelId="{2D8465B4-D109-4138-AC48-75B3FD3A9D2B}">
      <dsp:nvSpPr>
        <dsp:cNvPr id="0" name=""/>
        <dsp:cNvSpPr/>
      </dsp:nvSpPr>
      <dsp:spPr>
        <a:xfrm>
          <a:off x="0" y="4417932"/>
          <a:ext cx="6692813" cy="1380600"/>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Successfully enrolling 10 participants in the housing voucher pilot program during the 24/25 fiscal year.</a:t>
          </a:r>
          <a:endParaRPr lang="en-US" sz="2000" kern="1200" dirty="0">
            <a:latin typeface="Calibri"/>
            <a:cs typeface="Calibri"/>
          </a:endParaRPr>
        </a:p>
      </dsp:txBody>
      <dsp:txXfrm>
        <a:off x="67395" y="4485327"/>
        <a:ext cx="6558023" cy="1245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DCCCE-FCD5-4C80-B872-6E2541BF0B9D}">
      <dsp:nvSpPr>
        <dsp:cNvPr id="0" name=""/>
        <dsp:cNvSpPr/>
      </dsp:nvSpPr>
      <dsp:spPr>
        <a:xfrm>
          <a:off x="2732" y="565444"/>
          <a:ext cx="2168176" cy="130090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Share and provide opportunities for individuals to live in the community utilizing Life Sharing and Supported Living.</a:t>
          </a:r>
          <a:endParaRPr lang="en-US" sz="1200" kern="1200" dirty="0"/>
        </a:p>
      </dsp:txBody>
      <dsp:txXfrm>
        <a:off x="2732" y="565444"/>
        <a:ext cx="2168176" cy="1300905"/>
      </dsp:txXfrm>
    </dsp:sp>
    <dsp:sp modelId="{0B86D1EF-B2F3-44B0-8D12-C79400F6FF4C}">
      <dsp:nvSpPr>
        <dsp:cNvPr id="0" name=""/>
        <dsp:cNvSpPr/>
      </dsp:nvSpPr>
      <dsp:spPr>
        <a:xfrm>
          <a:off x="2387726" y="565444"/>
          <a:ext cx="2168176" cy="130090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Increase cross-system collaboration in order to support individuals with disabilities to have their needs identified and met, as a part of the transition process, and when significant life changes occur. </a:t>
          </a:r>
          <a:endParaRPr lang="en-US" sz="1200" kern="1200" dirty="0">
            <a:solidFill>
              <a:srgbClr val="000000"/>
            </a:solidFill>
            <a:latin typeface="Calibri"/>
            <a:cs typeface="Calibri"/>
          </a:endParaRPr>
        </a:p>
      </dsp:txBody>
      <dsp:txXfrm>
        <a:off x="2387726" y="565444"/>
        <a:ext cx="2168176" cy="1300905"/>
      </dsp:txXfrm>
    </dsp:sp>
    <dsp:sp modelId="{9CA6E232-DD1E-4402-9E39-937DFFA15789}">
      <dsp:nvSpPr>
        <dsp:cNvPr id="0" name=""/>
        <dsp:cNvSpPr/>
      </dsp:nvSpPr>
      <dsp:spPr>
        <a:xfrm>
          <a:off x="4772720" y="565444"/>
          <a:ext cx="2168176" cy="130090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Provide education to families and providers in implementing the multi-year growth strategies plan in order to increase capacity for individuals needing waiver supports.</a:t>
          </a:r>
          <a:endParaRPr lang="en-US" sz="1200" kern="1200" dirty="0"/>
        </a:p>
      </dsp:txBody>
      <dsp:txXfrm>
        <a:off x="4772720" y="565444"/>
        <a:ext cx="2168176" cy="1300905"/>
      </dsp:txXfrm>
    </dsp:sp>
    <dsp:sp modelId="{C03D6AC0-32B1-457B-8BC7-1846579F110A}">
      <dsp:nvSpPr>
        <dsp:cNvPr id="0" name=""/>
        <dsp:cNvSpPr/>
      </dsp:nvSpPr>
      <dsp:spPr>
        <a:xfrm>
          <a:off x="7157713" y="565444"/>
          <a:ext cx="2168176" cy="130090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Continue to Support individuals to have an Everyday Life by utilizing the tools from the </a:t>
          </a:r>
          <a:r>
            <a:rPr lang="en-US" sz="1200" kern="1200" dirty="0" err="1"/>
            <a:t>Lifecourse</a:t>
          </a:r>
          <a:r>
            <a:rPr lang="en-US" sz="1200" kern="1200" dirty="0"/>
            <a:t> and address behavioral support needs by enhancing the Dual Diagnosed Treatment Team.</a:t>
          </a:r>
        </a:p>
      </dsp:txBody>
      <dsp:txXfrm>
        <a:off x="7157713" y="565444"/>
        <a:ext cx="2168176" cy="1300905"/>
      </dsp:txXfrm>
    </dsp:sp>
    <dsp:sp modelId="{039CAE36-E279-4824-A5B2-E386AAA47912}">
      <dsp:nvSpPr>
        <dsp:cNvPr id="0" name=""/>
        <dsp:cNvSpPr/>
      </dsp:nvSpPr>
      <dsp:spPr>
        <a:xfrm>
          <a:off x="638192" y="2083168"/>
          <a:ext cx="3282249" cy="166938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To increase enrollment of participants in the Housing Voucher Program through the Office of Development Programs while addressing housing needs for individuals identified from support coordination agencies that are on the emergency PUNS list, forensic needs, moving from ICFs, or homelessness prevention, or opportunities to live independently in the community. </a:t>
          </a:r>
          <a:endParaRPr lang="en-US" sz="1050" kern="1200" dirty="0">
            <a:latin typeface="Trebuchet MS" panose="020B0603020202020204"/>
          </a:endParaRPr>
        </a:p>
      </dsp:txBody>
      <dsp:txXfrm>
        <a:off x="638192" y="2083168"/>
        <a:ext cx="3282249" cy="1669387"/>
      </dsp:txXfrm>
    </dsp:sp>
    <dsp:sp modelId="{A720C08F-5D37-4C1E-B47F-EDC4A85CFB03}">
      <dsp:nvSpPr>
        <dsp:cNvPr id="0" name=""/>
        <dsp:cNvSpPr/>
      </dsp:nvSpPr>
      <dsp:spPr>
        <a:xfrm>
          <a:off x="4137260" y="2267408"/>
          <a:ext cx="2168176" cy="130090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Strengthen partnerships, communication, and provider networks to address systemic barriers.</a:t>
          </a:r>
          <a:endParaRPr lang="en-US" sz="1200" kern="1200" dirty="0"/>
        </a:p>
      </dsp:txBody>
      <dsp:txXfrm>
        <a:off x="4137260" y="2267408"/>
        <a:ext cx="2168176" cy="1300905"/>
      </dsp:txXfrm>
    </dsp:sp>
    <dsp:sp modelId="{31DC8CE2-B13A-4A50-81C2-BE9FCC5369FA}">
      <dsp:nvSpPr>
        <dsp:cNvPr id="0" name=""/>
        <dsp:cNvSpPr/>
      </dsp:nvSpPr>
      <dsp:spPr>
        <a:xfrm>
          <a:off x="6522254" y="2267408"/>
          <a:ext cx="2168176" cy="130090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t>To review and enhance the intake unit and quality management unit to ensure timely program enrollment for services, and all incidents of health and safety are investigated timely. </a:t>
          </a:r>
          <a:endParaRPr lang="en-US" sz="1200" kern="1200" dirty="0"/>
        </a:p>
      </dsp:txBody>
      <dsp:txXfrm>
        <a:off x="6522254" y="2267408"/>
        <a:ext cx="2168176" cy="13009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69D-46BD-461D-956D-692769755641}">
      <dsp:nvSpPr>
        <dsp:cNvPr id="0" name=""/>
        <dsp:cNvSpPr/>
      </dsp:nvSpPr>
      <dsp:spPr>
        <a:xfrm>
          <a:off x="0" y="354"/>
          <a:ext cx="6692813" cy="84119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dirty="0">
              <a:latin typeface="Calibri"/>
              <a:cs typeface="Calibri"/>
            </a:rPr>
            <a:t> </a:t>
          </a:r>
          <a:r>
            <a:rPr lang="en-US" sz="1400" kern="1200" dirty="0"/>
            <a:t>Mental Health First Aid - Two</a:t>
          </a:r>
          <a:r>
            <a:rPr lang="en-US" sz="1400" b="1" kern="1200" dirty="0"/>
            <a:t> </a:t>
          </a:r>
          <a:r>
            <a:rPr lang="en-US" sz="1400" kern="1200" dirty="0"/>
            <a:t>staff completed the Train the Trainer course and were certified to teach Adult Mental Health First Aid.  Additionally staff were trained as trainers in Youth Mental Health First Aid with the plan to train school employees in all districts.</a:t>
          </a:r>
          <a:endParaRPr lang="en-US" sz="1400" kern="1200" dirty="0">
            <a:latin typeface="Calibri"/>
            <a:cs typeface="Calibri"/>
          </a:endParaRPr>
        </a:p>
      </dsp:txBody>
      <dsp:txXfrm>
        <a:off x="41064" y="41418"/>
        <a:ext cx="6610685" cy="759063"/>
      </dsp:txXfrm>
    </dsp:sp>
    <dsp:sp modelId="{A1BDA487-C2EE-4A03-A4C2-778943221BC6}">
      <dsp:nvSpPr>
        <dsp:cNvPr id="0" name=""/>
        <dsp:cNvSpPr/>
      </dsp:nvSpPr>
      <dsp:spPr>
        <a:xfrm>
          <a:off x="0" y="853344"/>
          <a:ext cx="6692813" cy="841191"/>
        </a:xfrm>
        <a:prstGeom prst="roundRect">
          <a:avLst/>
        </a:prstGeom>
        <a:gradFill rotWithShape="0">
          <a:gsLst>
            <a:gs pos="0">
              <a:schemeClr val="accent2">
                <a:hueOff val="-1934162"/>
                <a:satOff val="0"/>
                <a:lumOff val="-1333"/>
                <a:alphaOff val="0"/>
                <a:tint val="96000"/>
                <a:lumMod val="100000"/>
              </a:schemeClr>
            </a:gs>
            <a:gs pos="78000">
              <a:schemeClr val="accent2">
                <a:hueOff val="-1934162"/>
                <a:satOff val="0"/>
                <a:lumOff val="-133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Two members of the adult mental health team were appointed as 3-year term members of the Commonwealth’s Mental Health Planning Council (MHPC) Adult and Older Adult Committee via the Office of Mental Health and Substance Abuse Services.</a:t>
          </a:r>
          <a:endParaRPr lang="en-US" sz="1400" kern="1200" dirty="0">
            <a:solidFill>
              <a:schemeClr val="tx1"/>
            </a:solidFill>
          </a:endParaRPr>
        </a:p>
      </dsp:txBody>
      <dsp:txXfrm>
        <a:off x="41064" y="894408"/>
        <a:ext cx="6610685" cy="759063"/>
      </dsp:txXfrm>
    </dsp:sp>
    <dsp:sp modelId="{AB1D17F1-2C7F-42F9-BB27-65C60446A919}">
      <dsp:nvSpPr>
        <dsp:cNvPr id="0" name=""/>
        <dsp:cNvSpPr/>
      </dsp:nvSpPr>
      <dsp:spPr>
        <a:xfrm>
          <a:off x="0" y="1713853"/>
          <a:ext cx="6692813" cy="841191"/>
        </a:xfrm>
        <a:prstGeom prst="roundRect">
          <a:avLst/>
        </a:prstGeom>
        <a:gradFill rotWithShape="0">
          <a:gsLst>
            <a:gs pos="0">
              <a:schemeClr val="accent2">
                <a:hueOff val="-3868323"/>
                <a:satOff val="0"/>
                <a:lumOff val="-2667"/>
                <a:alphaOff val="0"/>
                <a:tint val="96000"/>
                <a:lumMod val="100000"/>
              </a:schemeClr>
            </a:gs>
            <a:gs pos="78000">
              <a:schemeClr val="accent2">
                <a:hueOff val="-3868323"/>
                <a:satOff val="0"/>
                <a:lumOff val="-2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Font typeface="Symbol" panose="05050102010706020507" pitchFamily="18" charset="2"/>
            <a:buNone/>
          </a:pPr>
          <a:r>
            <a:rPr lang="en-US" sz="1400" kern="1200" dirty="0"/>
            <a:t>Two Adult Mental Health and one Delaware County CIT Trained Officer attended the CIT International Conference in Indianapolis.</a:t>
          </a:r>
          <a:endParaRPr lang="en-US" sz="1400" kern="1200" dirty="0">
            <a:solidFill>
              <a:schemeClr val="tx1"/>
            </a:solidFill>
          </a:endParaRPr>
        </a:p>
      </dsp:txBody>
      <dsp:txXfrm>
        <a:off x="41064" y="1754917"/>
        <a:ext cx="6610685" cy="759063"/>
      </dsp:txXfrm>
    </dsp:sp>
    <dsp:sp modelId="{67C002A9-E575-4C48-BBFF-D0E61703C64A}">
      <dsp:nvSpPr>
        <dsp:cNvPr id="0" name=""/>
        <dsp:cNvSpPr/>
      </dsp:nvSpPr>
      <dsp:spPr>
        <a:xfrm>
          <a:off x="0" y="2559324"/>
          <a:ext cx="6692813" cy="841191"/>
        </a:xfrm>
        <a:prstGeom prst="roundRect">
          <a:avLst/>
        </a:prstGeom>
        <a:gradFill rotWithShape="0">
          <a:gsLst>
            <a:gs pos="0">
              <a:schemeClr val="accent2">
                <a:hueOff val="-5802485"/>
                <a:satOff val="0"/>
                <a:lumOff val="-4000"/>
                <a:alphaOff val="0"/>
                <a:tint val="96000"/>
                <a:lumMod val="100000"/>
              </a:schemeClr>
            </a:gs>
            <a:gs pos="78000">
              <a:schemeClr val="accent2">
                <a:hueOff val="-5802485"/>
                <a:satOff val="0"/>
                <a:lumOff val="-400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Font typeface="Symbol" panose="05050102010706020507" pitchFamily="18" charset="2"/>
            <a:buNone/>
          </a:pPr>
          <a:r>
            <a:rPr lang="en-US" sz="1400" kern="1200" dirty="0"/>
            <a:t>An accelerated one-day course in CIT for First Responders was facilitated in September 2024.</a:t>
          </a:r>
        </a:p>
        <a:p>
          <a:pPr marL="0" lvl="0" indent="0" algn="l" defTabSz="622300">
            <a:lnSpc>
              <a:spcPct val="90000"/>
            </a:lnSpc>
            <a:spcBef>
              <a:spcPct val="0"/>
            </a:spcBef>
            <a:spcAft>
              <a:spcPct val="35000"/>
            </a:spcAft>
            <a:buNone/>
          </a:pPr>
          <a:r>
            <a:rPr lang="en-US" sz="1400" kern="1200" dirty="0"/>
            <a:t>Additionally, a 40-hour course for CIT for Delco Police Officers was facilitated in May 2025.</a:t>
          </a:r>
          <a:endParaRPr lang="en-US" sz="1400" kern="1200" dirty="0">
            <a:solidFill>
              <a:schemeClr val="tx1"/>
            </a:solidFill>
          </a:endParaRPr>
        </a:p>
      </dsp:txBody>
      <dsp:txXfrm>
        <a:off x="41064" y="2600388"/>
        <a:ext cx="6610685" cy="759063"/>
      </dsp:txXfrm>
    </dsp:sp>
    <dsp:sp modelId="{E0983B23-138A-4E7D-997B-87F7F5A2D1C4}">
      <dsp:nvSpPr>
        <dsp:cNvPr id="0" name=""/>
        <dsp:cNvSpPr/>
      </dsp:nvSpPr>
      <dsp:spPr>
        <a:xfrm>
          <a:off x="0" y="3412314"/>
          <a:ext cx="6692813" cy="841191"/>
        </a:xfrm>
        <a:prstGeom prst="roundRect">
          <a:avLst/>
        </a:prstGeom>
        <a:gradFill rotWithShape="0">
          <a:gsLst>
            <a:gs pos="0">
              <a:schemeClr val="accent2">
                <a:hueOff val="-7736646"/>
                <a:satOff val="0"/>
                <a:lumOff val="-5334"/>
                <a:alphaOff val="0"/>
                <a:tint val="96000"/>
                <a:lumMod val="100000"/>
              </a:schemeClr>
            </a:gs>
            <a:gs pos="78000">
              <a:schemeClr val="accent2">
                <a:hueOff val="-7736646"/>
                <a:satOff val="0"/>
                <a:lumOff val="-5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Font typeface="Symbol" panose="05050102010706020507" pitchFamily="18" charset="2"/>
            <a:buNone/>
          </a:pPr>
          <a:r>
            <a:rPr lang="en-US" sz="1400" kern="1200" dirty="0"/>
            <a:t>Staff Attended and successfully completed the Criminal Justice Advisory Board/CJAB conference at the Penn Stater Conference Center Hotel, State College, PA.</a:t>
          </a:r>
          <a:endParaRPr lang="en-US" sz="1400" kern="1200" dirty="0">
            <a:solidFill>
              <a:schemeClr val="tx1"/>
            </a:solidFill>
          </a:endParaRPr>
        </a:p>
      </dsp:txBody>
      <dsp:txXfrm>
        <a:off x="41064" y="3453378"/>
        <a:ext cx="6610685" cy="759063"/>
      </dsp:txXfrm>
    </dsp:sp>
    <dsp:sp modelId="{1B48E42F-12C4-448D-8712-79EACF0317B6}">
      <dsp:nvSpPr>
        <dsp:cNvPr id="0" name=""/>
        <dsp:cNvSpPr/>
      </dsp:nvSpPr>
      <dsp:spPr>
        <a:xfrm>
          <a:off x="0" y="4265305"/>
          <a:ext cx="6692813" cy="841191"/>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Font typeface="Symbol" panose="05050102010706020507" pitchFamily="18" charset="2"/>
            <a:buNone/>
          </a:pPr>
          <a:r>
            <a:rPr lang="en-US" sz="1400" kern="1200" dirty="0"/>
            <a:t>Mental Health Forensic team members also participated in the Pennsylvania Judicial Summitt on Behavioral Health .</a:t>
          </a:r>
          <a:endParaRPr lang="en-US" sz="1400" kern="1200" dirty="0">
            <a:solidFill>
              <a:schemeClr val="tx1"/>
            </a:solidFill>
          </a:endParaRPr>
        </a:p>
      </dsp:txBody>
      <dsp:txXfrm>
        <a:off x="41064" y="4306369"/>
        <a:ext cx="6610685" cy="7590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69D-46BD-461D-956D-692769755641}">
      <dsp:nvSpPr>
        <dsp:cNvPr id="0" name=""/>
        <dsp:cNvSpPr/>
      </dsp:nvSpPr>
      <dsp:spPr>
        <a:xfrm>
          <a:off x="0" y="0"/>
          <a:ext cx="6692813" cy="10159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During the International Mental Health Awareness month of May, the Delaware County- Department of Human Services, Office of Mental Health had a purpose to highlight the importance of open discussions about mental health and to raise awareness about the impact mental health has on individuals. Mental Health Education</a:t>
          </a:r>
          <a:endParaRPr lang="en-US" sz="1600" kern="1200" dirty="0">
            <a:latin typeface="Calibri"/>
            <a:cs typeface="Calibri"/>
          </a:endParaRPr>
        </a:p>
      </dsp:txBody>
      <dsp:txXfrm>
        <a:off x="49596" y="49596"/>
        <a:ext cx="6593621" cy="916788"/>
      </dsp:txXfrm>
    </dsp:sp>
    <dsp:sp modelId="{1269B184-9AC8-4100-BB4B-35023461CD25}">
      <dsp:nvSpPr>
        <dsp:cNvPr id="0" name=""/>
        <dsp:cNvSpPr/>
      </dsp:nvSpPr>
      <dsp:spPr>
        <a:xfrm>
          <a:off x="0" y="1027539"/>
          <a:ext cx="6692813" cy="1015980"/>
        </a:xfrm>
        <a:prstGeom prst="roundRect">
          <a:avLst/>
        </a:prstGeom>
        <a:gradFill rotWithShape="0">
          <a:gsLst>
            <a:gs pos="0">
              <a:schemeClr val="accent2">
                <a:hueOff val="-2417702"/>
                <a:satOff val="0"/>
                <a:lumOff val="-1667"/>
                <a:alphaOff val="0"/>
                <a:tint val="96000"/>
                <a:lumMod val="100000"/>
              </a:schemeClr>
            </a:gs>
            <a:gs pos="78000">
              <a:schemeClr val="accent2">
                <a:hueOff val="-2417702"/>
                <a:satOff val="0"/>
                <a:lumOff val="-1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latin typeface="Calibri"/>
              <a:cs typeface="Calibri"/>
            </a:rPr>
            <a:t>Commence an assessment of Crisis Services and development of a plan to address service gaps and to align with the SAMHSA Crisis Best Practice Toolkit.</a:t>
          </a:r>
        </a:p>
      </dsp:txBody>
      <dsp:txXfrm>
        <a:off x="49596" y="1077135"/>
        <a:ext cx="6593621" cy="916788"/>
      </dsp:txXfrm>
    </dsp:sp>
    <dsp:sp modelId="{A1BDA487-C2EE-4A03-A4C2-778943221BC6}">
      <dsp:nvSpPr>
        <dsp:cNvPr id="0" name=""/>
        <dsp:cNvSpPr/>
      </dsp:nvSpPr>
      <dsp:spPr>
        <a:xfrm>
          <a:off x="0" y="2054488"/>
          <a:ext cx="6692813" cy="1015980"/>
        </a:xfrm>
        <a:prstGeom prst="roundRect">
          <a:avLst/>
        </a:prstGeom>
        <a:gradFill rotWithShape="0">
          <a:gsLst>
            <a:gs pos="0">
              <a:schemeClr val="accent2">
                <a:hueOff val="-4835404"/>
                <a:satOff val="0"/>
                <a:lumOff val="-3334"/>
                <a:alphaOff val="0"/>
                <a:tint val="96000"/>
                <a:lumMod val="100000"/>
              </a:schemeClr>
            </a:gs>
            <a:gs pos="78000">
              <a:schemeClr val="accent2">
                <a:hueOff val="-4835404"/>
                <a:satOff val="0"/>
                <a:lumOff val="-3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Worked with the Court &amp; Community Connections Administrator and the District Attorney’s Office to move forward the Healthy Kids, Healthy Schools Initiative.</a:t>
          </a:r>
        </a:p>
      </dsp:txBody>
      <dsp:txXfrm>
        <a:off x="49596" y="2104084"/>
        <a:ext cx="6593621" cy="916788"/>
      </dsp:txXfrm>
    </dsp:sp>
    <dsp:sp modelId="{AB1D17F1-2C7F-42F9-BB27-65C60446A919}">
      <dsp:nvSpPr>
        <dsp:cNvPr id="0" name=""/>
        <dsp:cNvSpPr/>
      </dsp:nvSpPr>
      <dsp:spPr>
        <a:xfrm>
          <a:off x="0" y="3081437"/>
          <a:ext cx="6692813" cy="1015980"/>
        </a:xfrm>
        <a:prstGeom prst="roundRect">
          <a:avLst/>
        </a:prstGeom>
        <a:gradFill rotWithShape="0">
          <a:gsLst>
            <a:gs pos="0">
              <a:schemeClr val="accent2">
                <a:hueOff val="-7253106"/>
                <a:satOff val="0"/>
                <a:lumOff val="-5000"/>
                <a:alphaOff val="0"/>
                <a:tint val="96000"/>
                <a:lumMod val="100000"/>
              </a:schemeClr>
            </a:gs>
            <a:gs pos="78000">
              <a:schemeClr val="accent2">
                <a:hueOff val="-7253106"/>
                <a:satOff val="0"/>
                <a:lumOff val="-500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latin typeface="Calibri"/>
              <a:cs typeface="Calibri"/>
            </a:rPr>
            <a:t>Increased Blended Case Management providers to 5 providers in order to ensure that all individuals needing a case manager are able to access one in a timely manner.  One new provider is focused on providing case management to children.</a:t>
          </a:r>
        </a:p>
      </dsp:txBody>
      <dsp:txXfrm>
        <a:off x="49596" y="3131033"/>
        <a:ext cx="6593621" cy="916788"/>
      </dsp:txXfrm>
    </dsp:sp>
    <dsp:sp modelId="{F9F0D633-CBEA-45B1-9354-D57C67417825}">
      <dsp:nvSpPr>
        <dsp:cNvPr id="0" name=""/>
        <dsp:cNvSpPr/>
      </dsp:nvSpPr>
      <dsp:spPr>
        <a:xfrm>
          <a:off x="0" y="4108387"/>
          <a:ext cx="6692813" cy="1015980"/>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effectLst/>
              <a:latin typeface="Calibri" panose="020F0502020204030204" pitchFamily="34" charset="0"/>
              <a:ea typeface="Aptos" panose="020B0004020202020204" pitchFamily="34" charset="0"/>
              <a:cs typeface="Times New Roman" panose="02020603050405020304" pitchFamily="18" charset="0"/>
            </a:rPr>
            <a:t>Coordinated 9 monthly ZOOM agenda development meetings, as well as 9 DELCO Community Support Program</a:t>
          </a:r>
          <a:endParaRPr lang="en-US" sz="1600" kern="1200" dirty="0">
            <a:latin typeface="Calibri"/>
            <a:cs typeface="Calibri"/>
          </a:endParaRPr>
        </a:p>
      </dsp:txBody>
      <dsp:txXfrm>
        <a:off x="49596" y="4157983"/>
        <a:ext cx="6593621" cy="9167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E369D-46BD-461D-956D-692769755641}">
      <dsp:nvSpPr>
        <dsp:cNvPr id="0" name=""/>
        <dsp:cNvSpPr/>
      </dsp:nvSpPr>
      <dsp:spPr>
        <a:xfrm>
          <a:off x="0" y="0"/>
          <a:ext cx="6692813" cy="87371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latin typeface="Calibri"/>
              <a:cs typeface="Calibri"/>
            </a:rPr>
            <a:t>Trained 135 individuals (County Human Services staff, providers, and partners) in trauma from July 2023 - Jun 2024</a:t>
          </a:r>
        </a:p>
      </dsp:txBody>
      <dsp:txXfrm>
        <a:off x="42651" y="42651"/>
        <a:ext cx="6607511" cy="788416"/>
      </dsp:txXfrm>
    </dsp:sp>
    <dsp:sp modelId="{100B948B-8D45-4B10-8684-01092CE81619}">
      <dsp:nvSpPr>
        <dsp:cNvPr id="0" name=""/>
        <dsp:cNvSpPr/>
      </dsp:nvSpPr>
      <dsp:spPr>
        <a:xfrm>
          <a:off x="0" y="885329"/>
          <a:ext cx="6692813" cy="873718"/>
        </a:xfrm>
        <a:prstGeom prst="roundRect">
          <a:avLst/>
        </a:prstGeom>
        <a:gradFill rotWithShape="0">
          <a:gsLst>
            <a:gs pos="0">
              <a:schemeClr val="accent2">
                <a:hueOff val="-1934162"/>
                <a:satOff val="0"/>
                <a:lumOff val="-1333"/>
                <a:alphaOff val="0"/>
                <a:tint val="96000"/>
                <a:lumMod val="100000"/>
              </a:schemeClr>
            </a:gs>
            <a:gs pos="78000">
              <a:schemeClr val="accent2">
                <a:hueOff val="-1934162"/>
                <a:satOff val="0"/>
                <a:lumOff val="-133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effectLst/>
              <a:latin typeface="Calibri" panose="020F0502020204030204" pitchFamily="34" charset="0"/>
              <a:ea typeface="Aptos" panose="020B0004020202020204" pitchFamily="34" charset="0"/>
              <a:cs typeface="Times New Roman" panose="02020603050405020304" pitchFamily="18" charset="0"/>
            </a:rPr>
            <a:t>The Certified Peer Supports team hosted and participated in several Peer Support Learning Community (PSLC)Coordinated 9 monthly ZOOM agenda development meetings, as well as 9 DELCO Community Support Program (CSP) hybrid community meetings.</a:t>
          </a:r>
          <a:endParaRPr lang="en-US" sz="1600" kern="1200" dirty="0">
            <a:latin typeface="Calibri"/>
            <a:cs typeface="Calibri"/>
          </a:endParaRPr>
        </a:p>
      </dsp:txBody>
      <dsp:txXfrm>
        <a:off x="42651" y="927980"/>
        <a:ext cx="6607511" cy="788416"/>
      </dsp:txXfrm>
    </dsp:sp>
    <dsp:sp modelId="{2565A979-E759-4173-AC9A-38DF127D990D}">
      <dsp:nvSpPr>
        <dsp:cNvPr id="0" name=""/>
        <dsp:cNvSpPr/>
      </dsp:nvSpPr>
      <dsp:spPr>
        <a:xfrm>
          <a:off x="0" y="1770228"/>
          <a:ext cx="6692813" cy="873718"/>
        </a:xfrm>
        <a:prstGeom prst="roundRect">
          <a:avLst/>
        </a:prstGeom>
        <a:gradFill rotWithShape="0">
          <a:gsLst>
            <a:gs pos="0">
              <a:schemeClr val="accent2">
                <a:hueOff val="-3868323"/>
                <a:satOff val="0"/>
                <a:lumOff val="-2667"/>
                <a:alphaOff val="0"/>
                <a:tint val="96000"/>
                <a:lumMod val="100000"/>
              </a:schemeClr>
            </a:gs>
            <a:gs pos="78000">
              <a:schemeClr val="accent2">
                <a:hueOff val="-3868323"/>
                <a:satOff val="0"/>
                <a:lumOff val="-2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Mental Health Office’s Certified Peer Specialist facilitated 45+ Alternative Perceptions in-person support group meetings, as well as created and supported Alternative Perceptions marketing and graphic design development, which will continue throughout 2025/26-year</a:t>
          </a:r>
          <a:endParaRPr lang="en-US" sz="1600" kern="1200" dirty="0">
            <a:latin typeface="Calibri"/>
            <a:cs typeface="Calibri"/>
          </a:endParaRPr>
        </a:p>
      </dsp:txBody>
      <dsp:txXfrm>
        <a:off x="42651" y="1812879"/>
        <a:ext cx="6607511" cy="788416"/>
      </dsp:txXfrm>
    </dsp:sp>
    <dsp:sp modelId="{2F07FE71-D7A0-4E1E-9D8C-A5EC7572FF8D}">
      <dsp:nvSpPr>
        <dsp:cNvPr id="0" name=""/>
        <dsp:cNvSpPr/>
      </dsp:nvSpPr>
      <dsp:spPr>
        <a:xfrm>
          <a:off x="0" y="2655126"/>
          <a:ext cx="6692813" cy="873718"/>
        </a:xfrm>
        <a:prstGeom prst="roundRect">
          <a:avLst/>
        </a:prstGeom>
        <a:gradFill rotWithShape="0">
          <a:gsLst>
            <a:gs pos="0">
              <a:schemeClr val="accent2">
                <a:hueOff val="-5802485"/>
                <a:satOff val="0"/>
                <a:lumOff val="-4000"/>
                <a:alphaOff val="0"/>
                <a:tint val="96000"/>
                <a:lumMod val="100000"/>
              </a:schemeClr>
            </a:gs>
            <a:gs pos="78000">
              <a:schemeClr val="accent2">
                <a:hueOff val="-5802485"/>
                <a:satOff val="0"/>
                <a:lumOff val="-400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Community Residential Services staff successfully transitioned 16 residents from a LTSR which closed in May 2025</a:t>
          </a:r>
          <a:endParaRPr lang="en-US" sz="1600" kern="1200" dirty="0">
            <a:latin typeface="Calibri"/>
            <a:cs typeface="Calibri"/>
          </a:endParaRPr>
        </a:p>
      </dsp:txBody>
      <dsp:txXfrm>
        <a:off x="42651" y="2697777"/>
        <a:ext cx="6607511" cy="788416"/>
      </dsp:txXfrm>
    </dsp:sp>
    <dsp:sp modelId="{55D8FC3A-5F4D-4202-AA3E-E2E8F0EC6D7B}">
      <dsp:nvSpPr>
        <dsp:cNvPr id="0" name=""/>
        <dsp:cNvSpPr/>
      </dsp:nvSpPr>
      <dsp:spPr>
        <a:xfrm>
          <a:off x="0" y="3512122"/>
          <a:ext cx="6692813" cy="873718"/>
        </a:xfrm>
        <a:prstGeom prst="roundRect">
          <a:avLst/>
        </a:prstGeom>
        <a:gradFill rotWithShape="0">
          <a:gsLst>
            <a:gs pos="0">
              <a:schemeClr val="accent2">
                <a:hueOff val="-7736646"/>
                <a:satOff val="0"/>
                <a:lumOff val="-5334"/>
                <a:alphaOff val="0"/>
                <a:tint val="96000"/>
                <a:lumMod val="100000"/>
              </a:schemeClr>
            </a:gs>
            <a:gs pos="78000">
              <a:schemeClr val="accent2">
                <a:hueOff val="-7736646"/>
                <a:satOff val="0"/>
                <a:lumOff val="-5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Community Residential Services staff facilitated a graduation ceremony for individuals who successfully graduated to a less restrictive level of residential services while moving forward in their recovery </a:t>
          </a:r>
          <a:endParaRPr lang="en-US" sz="1600" kern="1200" dirty="0">
            <a:latin typeface="Calibri"/>
            <a:cs typeface="Calibri"/>
          </a:endParaRPr>
        </a:p>
      </dsp:txBody>
      <dsp:txXfrm>
        <a:off x="42651" y="3554773"/>
        <a:ext cx="6607511" cy="788416"/>
      </dsp:txXfrm>
    </dsp:sp>
    <dsp:sp modelId="{B2E8E5CE-8D00-4370-94D2-C7D6C35D468B}">
      <dsp:nvSpPr>
        <dsp:cNvPr id="0" name=""/>
        <dsp:cNvSpPr/>
      </dsp:nvSpPr>
      <dsp:spPr>
        <a:xfrm>
          <a:off x="0" y="4424923"/>
          <a:ext cx="6692813" cy="873718"/>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Worked with our community physical and behavioral health providers to enhance their crisis response services due to the closure of our site-based walk-in crisis center</a:t>
          </a:r>
          <a:endParaRPr lang="en-US" sz="1600" kern="1200" dirty="0">
            <a:latin typeface="Calibri"/>
            <a:cs typeface="Calibri"/>
          </a:endParaRPr>
        </a:p>
      </dsp:txBody>
      <dsp:txXfrm>
        <a:off x="42651" y="4467574"/>
        <a:ext cx="6607511" cy="7884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5581-0352-41E5-94BE-5BE80C89DA45}">
      <dsp:nvSpPr>
        <dsp:cNvPr id="0" name=""/>
        <dsp:cNvSpPr/>
      </dsp:nvSpPr>
      <dsp:spPr>
        <a:xfrm>
          <a:off x="1136386" y="0"/>
          <a:ext cx="2457455" cy="176125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Continue to provide trauma training to ensure all employees at the Delaware County Department of Human Services have basic trauma training</a:t>
          </a:r>
          <a:endParaRPr lang="en-US" sz="1400" kern="1200" dirty="0">
            <a:latin typeface="Calibri"/>
            <a:cs typeface="Calibri"/>
          </a:endParaRPr>
        </a:p>
      </dsp:txBody>
      <dsp:txXfrm>
        <a:off x="1136386" y="0"/>
        <a:ext cx="2457455" cy="1761256"/>
      </dsp:txXfrm>
    </dsp:sp>
    <dsp:sp modelId="{8C7E83C5-B39E-4207-BA0F-E057A83292FD}">
      <dsp:nvSpPr>
        <dsp:cNvPr id="0" name=""/>
        <dsp:cNvSpPr/>
      </dsp:nvSpPr>
      <dsp:spPr>
        <a:xfrm>
          <a:off x="3770371" y="2097"/>
          <a:ext cx="1765299" cy="17570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Strengthen partnerships with </a:t>
          </a:r>
          <a:r>
            <a:rPr lang="en-US" sz="1200" kern="1200" dirty="0"/>
            <a:t>remaining residential treatment, local inpatient, and partial hospitalization programs regarding warm hand offs and </a:t>
          </a:r>
          <a:r>
            <a:rPr lang="en-US" sz="1400" kern="1200" dirty="0"/>
            <a:t>discharge planning</a:t>
          </a:r>
        </a:p>
      </dsp:txBody>
      <dsp:txXfrm>
        <a:off x="3770371" y="2097"/>
        <a:ext cx="1765299" cy="1757062"/>
      </dsp:txXfrm>
    </dsp:sp>
    <dsp:sp modelId="{0B8C4E8B-DC00-4B85-8EBE-239374477E7E}">
      <dsp:nvSpPr>
        <dsp:cNvPr id="0" name=""/>
        <dsp:cNvSpPr/>
      </dsp:nvSpPr>
      <dsp:spPr>
        <a:xfrm>
          <a:off x="5712201" y="351038"/>
          <a:ext cx="1765299" cy="105917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Formalize the members and goals for Early Childhood Mental Health Advisory Board</a:t>
          </a:r>
          <a:endParaRPr lang="en-US" sz="1400" kern="1200" dirty="0">
            <a:latin typeface="Calibri"/>
            <a:cs typeface="Calibri"/>
          </a:endParaRPr>
        </a:p>
      </dsp:txBody>
      <dsp:txXfrm>
        <a:off x="5712201" y="351038"/>
        <a:ext cx="1765299" cy="1059179"/>
      </dsp:txXfrm>
    </dsp:sp>
    <dsp:sp modelId="{5D4A5DAD-9BEC-462B-843E-1DF46AB259C9}">
      <dsp:nvSpPr>
        <dsp:cNvPr id="0" name=""/>
        <dsp:cNvSpPr/>
      </dsp:nvSpPr>
      <dsp:spPr>
        <a:xfrm>
          <a:off x="7654030" y="53552"/>
          <a:ext cx="1765299" cy="165415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Update the training for all Emergency Behavioral Health volunteer team members and register all members in the Commonwealth’s database</a:t>
          </a:r>
          <a:endParaRPr lang="en-US" sz="1400" kern="1200" dirty="0">
            <a:latin typeface="Trebuchet MS" panose="020B0603020202020204"/>
          </a:endParaRPr>
        </a:p>
      </dsp:txBody>
      <dsp:txXfrm>
        <a:off x="7654030" y="53552"/>
        <a:ext cx="1765299" cy="1654152"/>
      </dsp:txXfrm>
    </dsp:sp>
    <dsp:sp modelId="{E2DC539D-340C-49E1-A704-5132DF8F3F65}">
      <dsp:nvSpPr>
        <dsp:cNvPr id="0" name=""/>
        <dsp:cNvSpPr/>
      </dsp:nvSpPr>
      <dsp:spPr>
        <a:xfrm>
          <a:off x="567960" y="2292495"/>
          <a:ext cx="2950891" cy="105917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Develop at least one walk in crisis unit based upon SAMHSA toolkit's</a:t>
          </a:r>
        </a:p>
      </dsp:txBody>
      <dsp:txXfrm>
        <a:off x="567960" y="2292495"/>
        <a:ext cx="2950891" cy="1059179"/>
      </dsp:txXfrm>
    </dsp:sp>
    <dsp:sp modelId="{E7A380F5-8EA1-4ACF-8627-15CCA0E81A41}">
      <dsp:nvSpPr>
        <dsp:cNvPr id="0" name=""/>
        <dsp:cNvSpPr/>
      </dsp:nvSpPr>
      <dsp:spPr>
        <a:xfrm>
          <a:off x="3695382" y="2292495"/>
          <a:ext cx="1765299" cy="105917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Successfully site and open a new Long Term Structured Residence Program</a:t>
          </a:r>
        </a:p>
      </dsp:txBody>
      <dsp:txXfrm>
        <a:off x="3695382" y="2292495"/>
        <a:ext cx="1765299" cy="1059179"/>
      </dsp:txXfrm>
    </dsp:sp>
    <dsp:sp modelId="{2FB748AA-DD7D-4A60-B58F-0B4FE52E5942}">
      <dsp:nvSpPr>
        <dsp:cNvPr id="0" name=""/>
        <dsp:cNvSpPr/>
      </dsp:nvSpPr>
      <dsp:spPr>
        <a:xfrm>
          <a:off x="5637211" y="1937786"/>
          <a:ext cx="1765299" cy="176859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Finalize successful transition of our Merion Trace Community Residential Rehabilitation program into their new location </a:t>
          </a:r>
        </a:p>
      </dsp:txBody>
      <dsp:txXfrm>
        <a:off x="5637211" y="1937786"/>
        <a:ext cx="1765299" cy="1768596"/>
      </dsp:txXfrm>
    </dsp:sp>
    <dsp:sp modelId="{7739D01B-1719-42C2-8D5E-4328C76E1A71}">
      <dsp:nvSpPr>
        <dsp:cNvPr id="0" name=""/>
        <dsp:cNvSpPr/>
      </dsp:nvSpPr>
      <dsp:spPr>
        <a:xfrm>
          <a:off x="7579040" y="2294825"/>
          <a:ext cx="2408715" cy="105917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Continue to provide Mental Health First Aid Training</a:t>
          </a:r>
        </a:p>
      </dsp:txBody>
      <dsp:txXfrm>
        <a:off x="7579040" y="2294825"/>
        <a:ext cx="2408715" cy="1059179"/>
      </dsp:txXfrm>
    </dsp:sp>
    <dsp:sp modelId="{DDF6E5F8-C09A-4B31-B4F7-5FE928EC6371}">
      <dsp:nvSpPr>
        <dsp:cNvPr id="0" name=""/>
        <dsp:cNvSpPr/>
      </dsp:nvSpPr>
      <dsp:spPr>
        <a:xfrm>
          <a:off x="511550" y="4170909"/>
          <a:ext cx="1765299" cy="105917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Complete development of Veteran’s Crisis Team</a:t>
          </a:r>
        </a:p>
      </dsp:txBody>
      <dsp:txXfrm>
        <a:off x="511550" y="4170909"/>
        <a:ext cx="1765299" cy="1059179"/>
      </dsp:txXfrm>
    </dsp:sp>
    <dsp:sp modelId="{94030380-0225-4EDC-8D75-E6C6FF485746}">
      <dsp:nvSpPr>
        <dsp:cNvPr id="0" name=""/>
        <dsp:cNvSpPr/>
      </dsp:nvSpPr>
      <dsp:spPr>
        <a:xfrm>
          <a:off x="2453379" y="3882913"/>
          <a:ext cx="1765299" cy="163517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Explore the possibility of re-opening transitional housing for women in Delco</a:t>
          </a:r>
          <a:endParaRPr lang="en-US" sz="1600" kern="1200" dirty="0">
            <a:latin typeface="Trebuchet MS" panose="020B0603020202020204"/>
          </a:endParaRPr>
        </a:p>
      </dsp:txBody>
      <dsp:txXfrm>
        <a:off x="2453379" y="3882913"/>
        <a:ext cx="1765299" cy="1635171"/>
      </dsp:txXfrm>
    </dsp:sp>
    <dsp:sp modelId="{3298E315-B36C-4D23-AAE7-990AA7629CDF}">
      <dsp:nvSpPr>
        <dsp:cNvPr id="0" name=""/>
        <dsp:cNvSpPr/>
      </dsp:nvSpPr>
      <dsp:spPr>
        <a:xfrm>
          <a:off x="4395208" y="3893346"/>
          <a:ext cx="1765299" cy="161430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Appointed staff will continue to serve on the Commonwealth’s Mental Health Planning Council’s Advisory Boards </a:t>
          </a:r>
          <a:endParaRPr lang="en-US" sz="1400" kern="1200" dirty="0">
            <a:latin typeface="Calibri"/>
            <a:cs typeface="Calibri"/>
          </a:endParaRPr>
        </a:p>
      </dsp:txBody>
      <dsp:txXfrm>
        <a:off x="4395208" y="3893346"/>
        <a:ext cx="1765299" cy="1614306"/>
      </dsp:txXfrm>
    </dsp:sp>
    <dsp:sp modelId="{2DB436C7-938E-41D2-A96D-BD959B50BE89}">
      <dsp:nvSpPr>
        <dsp:cNvPr id="0" name=""/>
        <dsp:cNvSpPr/>
      </dsp:nvSpPr>
      <dsp:spPr>
        <a:xfrm>
          <a:off x="6337037" y="4170909"/>
          <a:ext cx="1765299" cy="105917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Continue to provide CIT training to train Police and First Responders in</a:t>
          </a:r>
          <a:endParaRPr lang="en-US" sz="1400" kern="1200" dirty="0">
            <a:latin typeface="Calibri"/>
            <a:cs typeface="Calibri"/>
          </a:endParaRPr>
        </a:p>
      </dsp:txBody>
      <dsp:txXfrm>
        <a:off x="6337037" y="4170909"/>
        <a:ext cx="1765299" cy="1059179"/>
      </dsp:txXfrm>
    </dsp:sp>
    <dsp:sp modelId="{24A876D6-9987-4D91-97E3-04D03BD98E49}">
      <dsp:nvSpPr>
        <dsp:cNvPr id="0" name=""/>
        <dsp:cNvSpPr/>
      </dsp:nvSpPr>
      <dsp:spPr>
        <a:xfrm>
          <a:off x="8278866" y="4170909"/>
          <a:ext cx="1765299" cy="105917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Open </a:t>
          </a:r>
          <a:r>
            <a:rPr lang="en-US" sz="1400" kern="1200" dirty="0"/>
            <a:t>a Long-Term Structured Forensic Residence</a:t>
          </a:r>
          <a:endParaRPr lang="en-US" sz="1400" kern="1200" dirty="0">
            <a:latin typeface="Calibri"/>
            <a:cs typeface="Calibri"/>
          </a:endParaRPr>
        </a:p>
      </dsp:txBody>
      <dsp:txXfrm>
        <a:off x="8278866" y="4170909"/>
        <a:ext cx="1765299" cy="10591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A8DC-F7A9-440F-B769-1695C0177B92}">
      <dsp:nvSpPr>
        <dsp:cNvPr id="0" name=""/>
        <dsp:cNvSpPr/>
      </dsp:nvSpPr>
      <dsp:spPr>
        <a:xfrm>
          <a:off x="0" y="602183"/>
          <a:ext cx="4844051" cy="6224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Mental Health			</a:t>
          </a:r>
        </a:p>
        <a:p>
          <a:pPr marL="0" lvl="0" indent="0" algn="l" defTabSz="622300">
            <a:lnSpc>
              <a:spcPct val="90000"/>
            </a:lnSpc>
            <a:spcBef>
              <a:spcPct val="0"/>
            </a:spcBef>
            <a:spcAft>
              <a:spcPct val="35000"/>
            </a:spcAft>
            <a:buNone/>
          </a:pPr>
          <a:r>
            <a:rPr lang="en-US" sz="1400" kern="1200" dirty="0"/>
            <a:t>$</a:t>
          </a:r>
          <a:r>
            <a:rPr lang="en-US" sz="1400" kern="1200" dirty="0">
              <a:latin typeface="Trebuchet MS" panose="020B0603020202020204"/>
            </a:rPr>
            <a:t>38,567,915</a:t>
          </a:r>
          <a:r>
            <a:rPr lang="en-US" sz="1400" kern="1200" dirty="0"/>
            <a:t> (</a:t>
          </a:r>
          <a:r>
            <a:rPr lang="en-US" sz="1400" kern="1200" dirty="0">
              <a:latin typeface="Trebuchet MS" panose="020B0603020202020204"/>
            </a:rPr>
            <a:t>77%)</a:t>
          </a:r>
          <a:endParaRPr lang="en-US" sz="1400" kern="1200" dirty="0"/>
        </a:p>
      </dsp:txBody>
      <dsp:txXfrm>
        <a:off x="30385" y="632568"/>
        <a:ext cx="4783281" cy="561670"/>
      </dsp:txXfrm>
    </dsp:sp>
    <dsp:sp modelId="{20C74F09-D53B-40E0-B866-106C438A58A6}">
      <dsp:nvSpPr>
        <dsp:cNvPr id="0" name=""/>
        <dsp:cNvSpPr/>
      </dsp:nvSpPr>
      <dsp:spPr>
        <a:xfrm>
          <a:off x="0" y="1236115"/>
          <a:ext cx="4844051" cy="613439"/>
        </a:xfrm>
        <a:prstGeom prst="roundRect">
          <a:avLst/>
        </a:prstGeom>
        <a:gradFill rotWithShape="0">
          <a:gsLst>
            <a:gs pos="0">
              <a:schemeClr val="accent2">
                <a:hueOff val="-2417702"/>
                <a:satOff val="0"/>
                <a:lumOff val="-1667"/>
                <a:alphaOff val="0"/>
                <a:tint val="96000"/>
                <a:lumMod val="100000"/>
              </a:schemeClr>
            </a:gs>
            <a:gs pos="78000">
              <a:schemeClr val="accent2">
                <a:hueOff val="-2417702"/>
                <a:satOff val="0"/>
                <a:lumOff val="-1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Intellectual and Developmental Disabilities 	</a:t>
          </a:r>
          <a:r>
            <a:rPr lang="en-US" sz="1400" kern="1200" dirty="0">
              <a:latin typeface="Trebuchet MS" panose="020B0603020202020204"/>
            </a:rPr>
            <a:t>            </a:t>
          </a:r>
          <a:endParaRPr lang="en-US" sz="1400" kern="1200" dirty="0"/>
        </a:p>
        <a:p>
          <a:pPr marL="0" lvl="0" indent="0" algn="l" defTabSz="622300" rtl="0">
            <a:lnSpc>
              <a:spcPct val="90000"/>
            </a:lnSpc>
            <a:spcBef>
              <a:spcPct val="0"/>
            </a:spcBef>
            <a:spcAft>
              <a:spcPct val="35000"/>
            </a:spcAft>
            <a:buNone/>
          </a:pPr>
          <a:r>
            <a:rPr lang="en-US" sz="1400" kern="1200" dirty="0">
              <a:latin typeface="Trebuchet MS" panose="020B0603020202020204"/>
            </a:rPr>
            <a:t> </a:t>
          </a:r>
          <a:r>
            <a:rPr lang="en-US" sz="1400" kern="1200" dirty="0"/>
            <a:t>$8,304,457 </a:t>
          </a:r>
          <a:r>
            <a:rPr lang="en-US" sz="1400" kern="1200" dirty="0">
              <a:latin typeface="Trebuchet MS" panose="020B0603020202020204"/>
            </a:rPr>
            <a:t>(17%)</a:t>
          </a:r>
          <a:endParaRPr lang="en-US" sz="1400" kern="1200" dirty="0"/>
        </a:p>
      </dsp:txBody>
      <dsp:txXfrm>
        <a:off x="29946" y="1266061"/>
        <a:ext cx="4784159" cy="553547"/>
      </dsp:txXfrm>
    </dsp:sp>
    <dsp:sp modelId="{7CB00396-46CC-440C-BC8F-A3B26446EC55}">
      <dsp:nvSpPr>
        <dsp:cNvPr id="0" name=""/>
        <dsp:cNvSpPr/>
      </dsp:nvSpPr>
      <dsp:spPr>
        <a:xfrm>
          <a:off x="0" y="1849554"/>
          <a:ext cx="4844051"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9"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a:p>
      </dsp:txBody>
      <dsp:txXfrm>
        <a:off x="0" y="1849554"/>
        <a:ext cx="4844051" cy="231840"/>
      </dsp:txXfrm>
    </dsp:sp>
    <dsp:sp modelId="{BDC9F88F-21FD-4DFD-9E63-0FE217AC6A62}">
      <dsp:nvSpPr>
        <dsp:cNvPr id="0" name=""/>
        <dsp:cNvSpPr/>
      </dsp:nvSpPr>
      <dsp:spPr>
        <a:xfrm>
          <a:off x="0" y="1911034"/>
          <a:ext cx="4844051" cy="622440"/>
        </a:xfrm>
        <a:prstGeom prst="roundRect">
          <a:avLst/>
        </a:prstGeom>
        <a:gradFill rotWithShape="0">
          <a:gsLst>
            <a:gs pos="0">
              <a:schemeClr val="accent2">
                <a:hueOff val="-4835404"/>
                <a:satOff val="0"/>
                <a:lumOff val="-3334"/>
                <a:alphaOff val="0"/>
                <a:tint val="96000"/>
                <a:lumMod val="100000"/>
              </a:schemeClr>
            </a:gs>
            <a:gs pos="78000">
              <a:schemeClr val="accent2">
                <a:hueOff val="-4835404"/>
                <a:satOff val="0"/>
                <a:lumOff val="-3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Drug and Alcohol			</a:t>
          </a:r>
        </a:p>
        <a:p>
          <a:pPr marL="0" lvl="0" indent="0" algn="l" defTabSz="622300">
            <a:lnSpc>
              <a:spcPct val="90000"/>
            </a:lnSpc>
            <a:spcBef>
              <a:spcPct val="0"/>
            </a:spcBef>
            <a:spcAft>
              <a:spcPct val="35000"/>
            </a:spcAft>
            <a:buNone/>
          </a:pPr>
          <a:r>
            <a:rPr lang="en-US" sz="1400" kern="1200" dirty="0"/>
            <a:t>$</a:t>
          </a:r>
          <a:r>
            <a:rPr lang="en-US" sz="1400" kern="1200" dirty="0">
              <a:latin typeface="Trebuchet MS" panose="020B0603020202020204"/>
            </a:rPr>
            <a:t>1,584,693</a:t>
          </a:r>
          <a:r>
            <a:rPr lang="en-US" sz="1400" kern="1200" dirty="0"/>
            <a:t> (</a:t>
          </a:r>
          <a:r>
            <a:rPr lang="en-US" sz="1400" kern="1200" dirty="0">
              <a:latin typeface="Trebuchet MS" panose="020B0603020202020204"/>
            </a:rPr>
            <a:t>3</a:t>
          </a:r>
          <a:r>
            <a:rPr lang="en-US" sz="1400" kern="1200" dirty="0"/>
            <a:t>%)</a:t>
          </a:r>
        </a:p>
      </dsp:txBody>
      <dsp:txXfrm>
        <a:off x="30385" y="1941419"/>
        <a:ext cx="4783281" cy="561670"/>
      </dsp:txXfrm>
    </dsp:sp>
    <dsp:sp modelId="{78435CAB-10C1-41EC-882F-81AF9F2A6A2C}">
      <dsp:nvSpPr>
        <dsp:cNvPr id="0" name=""/>
        <dsp:cNvSpPr/>
      </dsp:nvSpPr>
      <dsp:spPr>
        <a:xfrm>
          <a:off x="0" y="2557760"/>
          <a:ext cx="4844051" cy="622440"/>
        </a:xfrm>
        <a:prstGeom prst="roundRect">
          <a:avLst/>
        </a:prstGeom>
        <a:gradFill rotWithShape="0">
          <a:gsLst>
            <a:gs pos="0">
              <a:schemeClr val="accent2">
                <a:hueOff val="-7253106"/>
                <a:satOff val="0"/>
                <a:lumOff val="-5000"/>
                <a:alphaOff val="0"/>
                <a:tint val="96000"/>
                <a:lumMod val="100000"/>
              </a:schemeClr>
            </a:gs>
            <a:gs pos="78000">
              <a:schemeClr val="accent2">
                <a:hueOff val="-7253106"/>
                <a:satOff val="0"/>
                <a:lumOff val="-500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Homeless Assistance		</a:t>
          </a:r>
        </a:p>
        <a:p>
          <a:pPr marL="0" lvl="0" indent="0" algn="l" defTabSz="622300">
            <a:lnSpc>
              <a:spcPct val="90000"/>
            </a:lnSpc>
            <a:spcBef>
              <a:spcPct val="0"/>
            </a:spcBef>
            <a:spcAft>
              <a:spcPct val="35000"/>
            </a:spcAft>
            <a:buNone/>
          </a:pPr>
          <a:r>
            <a:rPr lang="en-US" sz="1400" kern="1200">
              <a:latin typeface="Trebuchet MS" panose="020B0603020202020204"/>
            </a:rPr>
            <a:t>$1,065,404</a:t>
          </a:r>
          <a:r>
            <a:rPr lang="en-US" sz="1400" kern="1200"/>
            <a:t> </a:t>
          </a:r>
          <a:r>
            <a:rPr lang="en-US" sz="1400" kern="1200" dirty="0"/>
            <a:t>(</a:t>
          </a:r>
          <a:r>
            <a:rPr lang="en-US" sz="1400" kern="1200" dirty="0">
              <a:latin typeface="Trebuchet MS" panose="020B0603020202020204"/>
            </a:rPr>
            <a:t>2%)</a:t>
          </a:r>
          <a:endParaRPr lang="en-US" sz="1400" kern="1200" dirty="0"/>
        </a:p>
      </dsp:txBody>
      <dsp:txXfrm>
        <a:off x="30385" y="2588145"/>
        <a:ext cx="4783281" cy="561670"/>
      </dsp:txXfrm>
    </dsp:sp>
    <dsp:sp modelId="{B3F36164-61BB-46F7-A323-D04549D48308}">
      <dsp:nvSpPr>
        <dsp:cNvPr id="0" name=""/>
        <dsp:cNvSpPr/>
      </dsp:nvSpPr>
      <dsp:spPr>
        <a:xfrm>
          <a:off x="0" y="3219803"/>
          <a:ext cx="4844051" cy="622440"/>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Human Services Development Fund 		</a:t>
          </a:r>
        </a:p>
        <a:p>
          <a:pPr marL="0" lvl="0" indent="0" algn="l" defTabSz="622300">
            <a:lnSpc>
              <a:spcPct val="90000"/>
            </a:lnSpc>
            <a:spcBef>
              <a:spcPct val="0"/>
            </a:spcBef>
            <a:spcAft>
              <a:spcPct val="35000"/>
            </a:spcAft>
            <a:buNone/>
          </a:pPr>
          <a:r>
            <a:rPr lang="en-US" sz="1400" kern="1200" dirty="0"/>
            <a:t>$510,596 (</a:t>
          </a:r>
          <a:r>
            <a:rPr lang="en-US" sz="1400" kern="1200" dirty="0">
              <a:latin typeface="Trebuchet MS" panose="020B0603020202020204"/>
            </a:rPr>
            <a:t>1</a:t>
          </a:r>
          <a:r>
            <a:rPr lang="en-US" sz="1400" kern="1200" dirty="0"/>
            <a:t>%)</a:t>
          </a:r>
        </a:p>
      </dsp:txBody>
      <dsp:txXfrm>
        <a:off x="30385" y="3250188"/>
        <a:ext cx="4783281" cy="561670"/>
      </dsp:txXfrm>
    </dsp:sp>
    <dsp:sp modelId="{E2E0A950-7FAA-4B9E-A730-39DFDAC08232}">
      <dsp:nvSpPr>
        <dsp:cNvPr id="0" name=""/>
        <dsp:cNvSpPr/>
      </dsp:nvSpPr>
      <dsp:spPr>
        <a:xfrm>
          <a:off x="0" y="4029354"/>
          <a:ext cx="4844051"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9"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a:p>
      </dsp:txBody>
      <dsp:txXfrm>
        <a:off x="0" y="4029354"/>
        <a:ext cx="4844051" cy="23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1A105-AB89-42A3-9C56-C3BADCA3A970}">
      <dsp:nvSpPr>
        <dsp:cNvPr id="0" name=""/>
        <dsp:cNvSpPr/>
      </dsp:nvSpPr>
      <dsp:spPr>
        <a:xfrm>
          <a:off x="78387" y="350565"/>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Calibri"/>
              <a:ea typeface="Calibri"/>
              <a:cs typeface="Calibri"/>
            </a:rPr>
            <a:t>Finalize the transition from Civil Service.</a:t>
          </a:r>
        </a:p>
      </dsp:txBody>
      <dsp:txXfrm>
        <a:off x="78387" y="350565"/>
        <a:ext cx="3005666" cy="1803399"/>
      </dsp:txXfrm>
    </dsp:sp>
    <dsp:sp modelId="{2A5DC4AE-254E-47AB-9B42-1B5C323EB44A}">
      <dsp:nvSpPr>
        <dsp:cNvPr id="0" name=""/>
        <dsp:cNvSpPr/>
      </dsp:nvSpPr>
      <dsp:spPr>
        <a:xfrm>
          <a:off x="3445696" y="374785"/>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latin typeface="Calibri"/>
              <a:ea typeface="Calibri"/>
              <a:cs typeface="Calibri"/>
            </a:rPr>
            <a:t>Further extend outreach to key community partners such as the YMCA and local food pantries to maximize impact.</a:t>
          </a:r>
        </a:p>
      </dsp:txBody>
      <dsp:txXfrm>
        <a:off x="3445696" y="374785"/>
        <a:ext cx="3005666" cy="1803399"/>
      </dsp:txXfrm>
    </dsp:sp>
    <dsp:sp modelId="{67808493-4E8A-421E-8797-DBF68E1F28AB}">
      <dsp:nvSpPr>
        <dsp:cNvPr id="0" name=""/>
        <dsp:cNvSpPr/>
      </dsp:nvSpPr>
      <dsp:spPr>
        <a:xfrm>
          <a:off x="6612466" y="374785"/>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0000"/>
              </a:solidFill>
              <a:latin typeface="Calibri"/>
              <a:ea typeface="Calibri"/>
              <a:cs typeface="Calibri"/>
            </a:rPr>
            <a:t>Develop a community-focused DHS Impact Report that highlights past accomplishments and future objectives.</a:t>
          </a:r>
        </a:p>
      </dsp:txBody>
      <dsp:txXfrm>
        <a:off x="6612466" y="374785"/>
        <a:ext cx="3005666" cy="1803399"/>
      </dsp:txXfrm>
    </dsp:sp>
    <dsp:sp modelId="{6A0E9881-F303-4A98-90A3-A4D054775042}">
      <dsp:nvSpPr>
        <dsp:cNvPr id="0" name=""/>
        <dsp:cNvSpPr/>
      </dsp:nvSpPr>
      <dsp:spPr>
        <a:xfrm>
          <a:off x="339805" y="2966373"/>
          <a:ext cx="4666207"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00000"/>
              </a:solidFill>
              <a:latin typeface="Calibri"/>
              <a:ea typeface="Calibri"/>
              <a:cs typeface="Calibri"/>
            </a:rPr>
            <a:t>Enhance program monitoring and performance metrics for external contracted agencies, ensuring accountability and effectiveness.</a:t>
          </a:r>
        </a:p>
      </dsp:txBody>
      <dsp:txXfrm>
        <a:off x="339805" y="2966373"/>
        <a:ext cx="4666207" cy="1803399"/>
      </dsp:txXfrm>
    </dsp:sp>
    <dsp:sp modelId="{40BF7D18-C31A-40D5-8437-7F73C32C0A8B}">
      <dsp:nvSpPr>
        <dsp:cNvPr id="0" name=""/>
        <dsp:cNvSpPr/>
      </dsp:nvSpPr>
      <dsp:spPr>
        <a:xfrm>
          <a:off x="5285780" y="2478751"/>
          <a:ext cx="4013346" cy="239109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sz="1800" kern="1200" dirty="0">
              <a:solidFill>
                <a:schemeClr val="tx1"/>
              </a:solidFill>
              <a:latin typeface="Calibri"/>
              <a:ea typeface="Calibri"/>
              <a:cs typeface="Calibri"/>
            </a:rPr>
            <a:t>Explore new partnerships with stakeholders to drive innovation in affordable housing and behavioral health solutions.</a:t>
          </a:r>
        </a:p>
      </dsp:txBody>
      <dsp:txXfrm>
        <a:off x="5285780" y="2478751"/>
        <a:ext cx="4013346" cy="2391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71D4-1C0C-4E77-932D-E9751E0AD19D}">
      <dsp:nvSpPr>
        <dsp:cNvPr id="0" name=""/>
        <dsp:cNvSpPr/>
      </dsp:nvSpPr>
      <dsp:spPr>
        <a:xfrm>
          <a:off x="0" y="58634"/>
          <a:ext cx="6692813" cy="11419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a:ea typeface="Calibri"/>
              <a:cs typeface="Calibri"/>
            </a:rPr>
            <a:t>Through a new HUD grant, a HMIS Data Technician was added to our staff to assist in the review of HMIS data and ensure compliance with HUD requirements, as well as provide training to new and existing staff to improve data quality and ultimately increase funding.</a:t>
          </a:r>
        </a:p>
      </dsp:txBody>
      <dsp:txXfrm>
        <a:off x="55744" y="114378"/>
        <a:ext cx="6581325" cy="1030432"/>
      </dsp:txXfrm>
    </dsp:sp>
    <dsp:sp modelId="{616D4056-1B99-41CD-992E-2EEB96BF0660}">
      <dsp:nvSpPr>
        <dsp:cNvPr id="0" name=""/>
        <dsp:cNvSpPr/>
      </dsp:nvSpPr>
      <dsp:spPr>
        <a:xfrm>
          <a:off x="0" y="1246634"/>
          <a:ext cx="6692813" cy="1141920"/>
        </a:xfrm>
        <a:prstGeom prst="roundRect">
          <a:avLst/>
        </a:prstGeom>
        <a:gradFill rotWithShape="0">
          <a:gsLst>
            <a:gs pos="0">
              <a:schemeClr val="accent2">
                <a:hueOff val="-3223603"/>
                <a:satOff val="0"/>
                <a:lumOff val="-2222"/>
                <a:alphaOff val="0"/>
                <a:tint val="96000"/>
                <a:lumMod val="100000"/>
              </a:schemeClr>
            </a:gs>
            <a:gs pos="78000">
              <a:schemeClr val="accent2">
                <a:hueOff val="-3223603"/>
                <a:satOff val="0"/>
                <a:lumOff val="-222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Adult and Family Services’ staff provided case management to shelter staff until a provider could be under contract.</a:t>
          </a:r>
          <a:endParaRPr lang="en-US" sz="1600" kern="1200" dirty="0">
            <a:latin typeface="Trebuchet MS" panose="020B0603020202020204"/>
          </a:endParaRPr>
        </a:p>
      </dsp:txBody>
      <dsp:txXfrm>
        <a:off x="55744" y="1302378"/>
        <a:ext cx="6581325" cy="1030432"/>
      </dsp:txXfrm>
    </dsp:sp>
    <dsp:sp modelId="{B6217C36-7D0F-406C-8DFB-977F583AF636}">
      <dsp:nvSpPr>
        <dsp:cNvPr id="0" name=""/>
        <dsp:cNvSpPr/>
      </dsp:nvSpPr>
      <dsp:spPr>
        <a:xfrm>
          <a:off x="0" y="2434635"/>
          <a:ext cx="6692813" cy="1141920"/>
        </a:xfrm>
        <a:prstGeom prst="roundRect">
          <a:avLst/>
        </a:prstGeom>
        <a:gradFill rotWithShape="0">
          <a:gsLst>
            <a:gs pos="0">
              <a:schemeClr val="accent2">
                <a:hueOff val="-6447205"/>
                <a:satOff val="0"/>
                <a:lumOff val="-4445"/>
                <a:alphaOff val="0"/>
                <a:tint val="96000"/>
                <a:lumMod val="100000"/>
              </a:schemeClr>
            </a:gs>
            <a:gs pos="78000">
              <a:schemeClr val="accent2">
                <a:hueOff val="-6447205"/>
                <a:satOff val="0"/>
                <a:lumOff val="-444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Secured additional funding through Home For Good to provide pack and play units, diapers and wipes, rent, furniture and transportation assistance, incentives for landlords outside the traditional rental hot spots and funding for essential documents.</a:t>
          </a:r>
          <a:endParaRPr lang="en-US" sz="1600" kern="1200" dirty="0">
            <a:latin typeface="Trebuchet MS" panose="020B0603020202020204"/>
          </a:endParaRPr>
        </a:p>
      </dsp:txBody>
      <dsp:txXfrm>
        <a:off x="55744" y="2490379"/>
        <a:ext cx="6581325" cy="1030432"/>
      </dsp:txXfrm>
    </dsp:sp>
    <dsp:sp modelId="{456F5BC5-93C6-4E27-A37C-18A4DE2376D1}">
      <dsp:nvSpPr>
        <dsp:cNvPr id="0" name=""/>
        <dsp:cNvSpPr/>
      </dsp:nvSpPr>
      <dsp:spPr>
        <a:xfrm>
          <a:off x="0" y="3622635"/>
          <a:ext cx="6692813" cy="1141920"/>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solidFill>
                <a:schemeClr val="bg1"/>
              </a:solidFill>
              <a:latin typeface="Calibri"/>
              <a:ea typeface="Calibri"/>
              <a:cs typeface="Calibri"/>
            </a:rPr>
            <a:t>The renovation of the Delaware County Share Food Program Warehouse was completed June 2025 increasing the availability of food resources in Delaware County.</a:t>
          </a:r>
          <a:endParaRPr lang="en-US" sz="1600" kern="1200">
            <a:solidFill>
              <a:schemeClr val="bg1"/>
            </a:solidFill>
          </a:endParaRPr>
        </a:p>
      </dsp:txBody>
      <dsp:txXfrm>
        <a:off x="55744" y="3678379"/>
        <a:ext cx="6581325"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E7653-D19E-4CF5-A7B0-708A20D795D0}">
      <dsp:nvSpPr>
        <dsp:cNvPr id="0" name=""/>
        <dsp:cNvSpPr/>
      </dsp:nvSpPr>
      <dsp:spPr>
        <a:xfrm>
          <a:off x="3336" y="882248"/>
          <a:ext cx="2647113" cy="15882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a:t>Establish standardized training requirements for all Continuum of Care and contracted providers.</a:t>
          </a:r>
          <a:endParaRPr lang="en-US" sz="1600" b="0" kern="1200" dirty="0">
            <a:latin typeface="Calibri"/>
            <a:cs typeface="Calibri"/>
          </a:endParaRPr>
        </a:p>
      </dsp:txBody>
      <dsp:txXfrm>
        <a:off x="3336" y="882248"/>
        <a:ext cx="2647113" cy="1588267"/>
      </dsp:txXfrm>
    </dsp:sp>
    <dsp:sp modelId="{2D25B618-F9B9-4FDE-A6F9-F8BE60EB631F}">
      <dsp:nvSpPr>
        <dsp:cNvPr id="0" name=""/>
        <dsp:cNvSpPr/>
      </dsp:nvSpPr>
      <dsp:spPr>
        <a:xfrm>
          <a:off x="2915161" y="882248"/>
          <a:ext cx="2647113" cy="15882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a:t>Establish standardized shelter expectations for enrollment, case management practice and length of stay.</a:t>
          </a:r>
          <a:endParaRPr lang="en-US" sz="1600" b="0" kern="1200">
            <a:latin typeface="Calibri"/>
            <a:cs typeface="Calibri"/>
          </a:endParaRPr>
        </a:p>
      </dsp:txBody>
      <dsp:txXfrm>
        <a:off x="2915161" y="882248"/>
        <a:ext cx="2647113" cy="1588267"/>
      </dsp:txXfrm>
    </dsp:sp>
    <dsp:sp modelId="{752A6986-3228-4243-A318-06AEAFFC7142}">
      <dsp:nvSpPr>
        <dsp:cNvPr id="0" name=""/>
        <dsp:cNvSpPr/>
      </dsp:nvSpPr>
      <dsp:spPr>
        <a:xfrm>
          <a:off x="5826985" y="882248"/>
          <a:ext cx="2647113" cy="158826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a:t>Continue to engage and secure persons with lived experience and expertise.</a:t>
          </a:r>
          <a:endParaRPr lang="en-US" sz="1600" b="0" kern="1200">
            <a:latin typeface="Calibri"/>
            <a:cs typeface="Calibri"/>
          </a:endParaRPr>
        </a:p>
      </dsp:txBody>
      <dsp:txXfrm>
        <a:off x="5826985" y="882248"/>
        <a:ext cx="2647113" cy="1588267"/>
      </dsp:txXfrm>
    </dsp:sp>
    <dsp:sp modelId="{59D4E6F1-EB1D-4609-9486-89FB17915261}">
      <dsp:nvSpPr>
        <dsp:cNvPr id="0" name=""/>
        <dsp:cNvSpPr/>
      </dsp:nvSpPr>
      <dsp:spPr>
        <a:xfrm>
          <a:off x="8738810" y="882248"/>
          <a:ext cx="2647113" cy="158826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kern="1200" dirty="0"/>
            <a:t>Create a monthly Homeless Services Coalition overview training to help acclimate all new staff to homeless services in Delaware County.</a:t>
          </a:r>
          <a:endParaRPr lang="en-US" sz="1600" b="0" kern="1200" dirty="0">
            <a:latin typeface="Calibri"/>
            <a:cs typeface="Calibri"/>
          </a:endParaRPr>
        </a:p>
      </dsp:txBody>
      <dsp:txXfrm>
        <a:off x="8738810" y="882248"/>
        <a:ext cx="2647113" cy="1588267"/>
      </dsp:txXfrm>
    </dsp:sp>
    <dsp:sp modelId="{33F32533-6A37-4414-865D-C6B4251D91AC}">
      <dsp:nvSpPr>
        <dsp:cNvPr id="0" name=""/>
        <dsp:cNvSpPr/>
      </dsp:nvSpPr>
      <dsp:spPr>
        <a:xfrm>
          <a:off x="394024" y="2735227"/>
          <a:ext cx="2647113" cy="158826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Reduce the number of households who become homeless and reduce the length of time they remain homeless</a:t>
          </a:r>
          <a:r>
            <a:rPr lang="en-US" sz="1400" kern="1200" dirty="0">
              <a:latin typeface="Trebuchet MS" panose="020B0603020202020204"/>
            </a:rPr>
            <a:t>.</a:t>
          </a:r>
          <a:endParaRPr lang="en-US" sz="1400" kern="1200" dirty="0"/>
        </a:p>
      </dsp:txBody>
      <dsp:txXfrm>
        <a:off x="394024" y="2735227"/>
        <a:ext cx="2647113" cy="1588267"/>
      </dsp:txXfrm>
    </dsp:sp>
    <dsp:sp modelId="{88DFC102-4BFB-4B6F-B9E1-7246FF8ABB44}">
      <dsp:nvSpPr>
        <dsp:cNvPr id="0" name=""/>
        <dsp:cNvSpPr/>
      </dsp:nvSpPr>
      <dsp:spPr>
        <a:xfrm>
          <a:off x="3305848" y="2735227"/>
          <a:ext cx="2647113" cy="15882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Transition households from emergency shelter or Rapid Rehousing into permanent housing whenever possible.</a:t>
          </a:r>
        </a:p>
      </dsp:txBody>
      <dsp:txXfrm>
        <a:off x="3305848" y="2735227"/>
        <a:ext cx="2647113" cy="1588267"/>
      </dsp:txXfrm>
    </dsp:sp>
    <dsp:sp modelId="{E5CC1FFF-B35E-4778-A2BA-630795EE544B}">
      <dsp:nvSpPr>
        <dsp:cNvPr id="0" name=""/>
        <dsp:cNvSpPr/>
      </dsp:nvSpPr>
      <dsp:spPr>
        <a:xfrm>
          <a:off x="6217673" y="2735227"/>
          <a:ext cx="4777562" cy="15882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Increase and secure ongoing forensic funding so we can continue to provide bridge funding for housing, food, transportation, ID’s, clothing, and other social determinants of health which help to increase community tenure and wellbeing of those returning to the community from prison or a Regional Forensic Center.</a:t>
          </a:r>
        </a:p>
      </dsp:txBody>
      <dsp:txXfrm>
        <a:off x="6217673" y="2735227"/>
        <a:ext cx="4777562" cy="1588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92F8-CD98-46FF-BB08-6C46A9CBF3AC}">
      <dsp:nvSpPr>
        <dsp:cNvPr id="0" name=""/>
        <dsp:cNvSpPr/>
      </dsp:nvSpPr>
      <dsp:spPr>
        <a:xfrm>
          <a:off x="0" y="635504"/>
          <a:ext cx="7018318" cy="174723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endParaRPr lang="en-US" sz="2400" kern="1200">
            <a:solidFill>
              <a:schemeClr val="tx1"/>
            </a:solidFill>
            <a:latin typeface="Calibri"/>
            <a:cs typeface="Calibri"/>
          </a:endParaRPr>
        </a:p>
      </dsp:txBody>
      <dsp:txXfrm>
        <a:off x="85293" y="720797"/>
        <a:ext cx="6847732" cy="1576652"/>
      </dsp:txXfrm>
    </dsp:sp>
    <dsp:sp modelId="{5377AD16-115E-4AC7-A5B0-F1F04971669F}">
      <dsp:nvSpPr>
        <dsp:cNvPr id="0" name=""/>
        <dsp:cNvSpPr/>
      </dsp:nvSpPr>
      <dsp:spPr>
        <a:xfrm>
          <a:off x="24493" y="2380849"/>
          <a:ext cx="6993824" cy="2157509"/>
        </a:xfrm>
        <a:prstGeom prst="roundRect">
          <a:avLst/>
        </a:prstGeom>
        <a:gradFill rotWithShape="0">
          <a:gsLst>
            <a:gs pos="0">
              <a:schemeClr val="accent2">
                <a:hueOff val="-4835404"/>
                <a:satOff val="0"/>
                <a:lumOff val="-3334"/>
                <a:alphaOff val="0"/>
                <a:tint val="96000"/>
                <a:lumMod val="100000"/>
              </a:schemeClr>
            </a:gs>
            <a:gs pos="78000">
              <a:schemeClr val="accent2">
                <a:hueOff val="-4835404"/>
                <a:satOff val="0"/>
                <a:lumOff val="-3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endParaRPr lang="en-US" sz="2000" kern="1200">
            <a:solidFill>
              <a:schemeClr val="tx1"/>
            </a:solidFill>
            <a:latin typeface="Calibri"/>
            <a:cs typeface="Calibri"/>
          </a:endParaRPr>
        </a:p>
      </dsp:txBody>
      <dsp:txXfrm>
        <a:off x="129814" y="2486170"/>
        <a:ext cx="6783182" cy="1946867"/>
      </dsp:txXfrm>
    </dsp:sp>
    <dsp:sp modelId="{433109E5-E94D-477D-A785-B308993D91B9}">
      <dsp:nvSpPr>
        <dsp:cNvPr id="0" name=""/>
        <dsp:cNvSpPr/>
      </dsp:nvSpPr>
      <dsp:spPr>
        <a:xfrm>
          <a:off x="0" y="4429920"/>
          <a:ext cx="7018318" cy="2428079"/>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endParaRPr lang="en-US" sz="1000" kern="1200">
            <a:solidFill>
              <a:schemeClr val="tx1"/>
            </a:solidFill>
            <a:latin typeface="Calibri"/>
            <a:cs typeface="Calibri"/>
          </a:endParaRPr>
        </a:p>
      </dsp:txBody>
      <dsp:txXfrm>
        <a:off x="118529" y="4548449"/>
        <a:ext cx="6781260" cy="21910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EF8FB-AD2D-408B-A298-BA8214798FAC}">
      <dsp:nvSpPr>
        <dsp:cNvPr id="0" name=""/>
        <dsp:cNvSpPr/>
      </dsp:nvSpPr>
      <dsp:spPr>
        <a:xfrm>
          <a:off x="0" y="0"/>
          <a:ext cx="7346867" cy="211271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endParaRPr lang="en-US" sz="1500" kern="1200">
            <a:solidFill>
              <a:schemeClr val="tx1"/>
            </a:solidFill>
          </a:endParaRPr>
        </a:p>
      </dsp:txBody>
      <dsp:txXfrm>
        <a:off x="103134" y="103134"/>
        <a:ext cx="7140599" cy="1906444"/>
      </dsp:txXfrm>
    </dsp:sp>
    <dsp:sp modelId="{6696BB76-D379-45E9-8C99-4AC97BCFAA6B}">
      <dsp:nvSpPr>
        <dsp:cNvPr id="0" name=""/>
        <dsp:cNvSpPr/>
      </dsp:nvSpPr>
      <dsp:spPr>
        <a:xfrm>
          <a:off x="0" y="2132501"/>
          <a:ext cx="7346867" cy="2153437"/>
        </a:xfrm>
        <a:prstGeom prst="roundRect">
          <a:avLst/>
        </a:prstGeom>
        <a:gradFill rotWithShape="0">
          <a:gsLst>
            <a:gs pos="0">
              <a:schemeClr val="accent2">
                <a:hueOff val="-4835404"/>
                <a:satOff val="0"/>
                <a:lumOff val="-3334"/>
                <a:alphaOff val="0"/>
                <a:tint val="96000"/>
                <a:lumMod val="100000"/>
              </a:schemeClr>
            </a:gs>
            <a:gs pos="78000">
              <a:schemeClr val="accent2">
                <a:hueOff val="-4835404"/>
                <a:satOff val="0"/>
                <a:lumOff val="-3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kern="1200">
            <a:solidFill>
              <a:schemeClr val="tx1"/>
            </a:solidFill>
          </a:endParaRPr>
        </a:p>
      </dsp:txBody>
      <dsp:txXfrm>
        <a:off x="105122" y="2237623"/>
        <a:ext cx="7136623" cy="1943193"/>
      </dsp:txXfrm>
    </dsp:sp>
    <dsp:sp modelId="{A5C94120-72AE-4920-A4F5-25E691872613}">
      <dsp:nvSpPr>
        <dsp:cNvPr id="0" name=""/>
        <dsp:cNvSpPr/>
      </dsp:nvSpPr>
      <dsp:spPr>
        <a:xfrm>
          <a:off x="0" y="4208376"/>
          <a:ext cx="7346867" cy="1754348"/>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endParaRPr lang="en-US" sz="3600" kern="1200">
            <a:solidFill>
              <a:schemeClr val="tx1"/>
            </a:solidFill>
          </a:endParaRPr>
        </a:p>
      </dsp:txBody>
      <dsp:txXfrm>
        <a:off x="85640" y="4294016"/>
        <a:ext cx="7175587" cy="1583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3A8D6-B4C5-409D-AFD5-1785939C083D}">
      <dsp:nvSpPr>
        <dsp:cNvPr id="0" name=""/>
        <dsp:cNvSpPr/>
      </dsp:nvSpPr>
      <dsp:spPr>
        <a:xfrm>
          <a:off x="0" y="425318"/>
          <a:ext cx="7305773" cy="166727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a:solidFill>
              <a:schemeClr val="tx1"/>
            </a:solidFill>
            <a:latin typeface="Trebuchet MS" panose="020B0603020202020204"/>
          </a:endParaRPr>
        </a:p>
      </dsp:txBody>
      <dsp:txXfrm>
        <a:off x="81389" y="506707"/>
        <a:ext cx="7142995" cy="1504493"/>
      </dsp:txXfrm>
    </dsp:sp>
    <dsp:sp modelId="{8FBDE0C8-AAA4-4572-90C2-8EF92B9B3F2D}">
      <dsp:nvSpPr>
        <dsp:cNvPr id="0" name=""/>
        <dsp:cNvSpPr/>
      </dsp:nvSpPr>
      <dsp:spPr>
        <a:xfrm>
          <a:off x="0" y="2101325"/>
          <a:ext cx="7305773" cy="1854634"/>
        </a:xfrm>
        <a:prstGeom prst="roundRect">
          <a:avLst/>
        </a:prstGeom>
        <a:gradFill rotWithShape="0">
          <a:gsLst>
            <a:gs pos="0">
              <a:schemeClr val="accent2">
                <a:hueOff val="-4835404"/>
                <a:satOff val="0"/>
                <a:lumOff val="-3334"/>
                <a:alphaOff val="0"/>
                <a:tint val="96000"/>
                <a:lumMod val="100000"/>
              </a:schemeClr>
            </a:gs>
            <a:gs pos="78000">
              <a:schemeClr val="accent2">
                <a:hueOff val="-4835404"/>
                <a:satOff val="0"/>
                <a:lumOff val="-33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a:solidFill>
              <a:schemeClr val="tx1"/>
            </a:solidFill>
            <a:latin typeface="+mj-lt"/>
          </a:endParaRPr>
        </a:p>
      </dsp:txBody>
      <dsp:txXfrm>
        <a:off x="90536" y="2191861"/>
        <a:ext cx="7124701" cy="1673562"/>
      </dsp:txXfrm>
    </dsp:sp>
    <dsp:sp modelId="{272C249B-1947-45C2-BDAF-919A26C0C782}">
      <dsp:nvSpPr>
        <dsp:cNvPr id="0" name=""/>
        <dsp:cNvSpPr/>
      </dsp:nvSpPr>
      <dsp:spPr>
        <a:xfrm>
          <a:off x="0" y="3917532"/>
          <a:ext cx="7305773" cy="2048494"/>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endParaRPr lang="en-US" sz="1700" kern="1200">
            <a:solidFill>
              <a:schemeClr val="tx1"/>
            </a:solidFill>
            <a:latin typeface="Trebuchet MS" panose="020B0603020202020204"/>
          </a:endParaRPr>
        </a:p>
      </dsp:txBody>
      <dsp:txXfrm>
        <a:off x="99999" y="4017531"/>
        <a:ext cx="7105775" cy="1848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660C7-3B6B-40E8-AD51-05F4667095B3}">
      <dsp:nvSpPr>
        <dsp:cNvPr id="0" name=""/>
        <dsp:cNvSpPr/>
      </dsp:nvSpPr>
      <dsp:spPr>
        <a:xfrm>
          <a:off x="0" y="810490"/>
          <a:ext cx="2574205" cy="113811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0" y="810490"/>
        <a:ext cx="2574205" cy="1138112"/>
      </dsp:txXfrm>
    </dsp:sp>
    <dsp:sp modelId="{5B50A919-FFB5-436A-9B42-F7A11D03ACCB}">
      <dsp:nvSpPr>
        <dsp:cNvPr id="0" name=""/>
        <dsp:cNvSpPr/>
      </dsp:nvSpPr>
      <dsp:spPr>
        <a:xfrm>
          <a:off x="2831831" y="657976"/>
          <a:ext cx="2574205" cy="1544523"/>
        </a:xfrm>
        <a:prstGeom prst="rect">
          <a:avLst/>
        </a:prstGeom>
        <a:solidFill>
          <a:schemeClr val="accent2">
            <a:hueOff val="-1611801"/>
            <a:satOff val="0"/>
            <a:lumOff val="-11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831831" y="657976"/>
        <a:ext cx="2574205" cy="1544523"/>
      </dsp:txXfrm>
    </dsp:sp>
    <dsp:sp modelId="{6F2C003F-D1E0-49A1-BBDA-2FDC9273D78C}">
      <dsp:nvSpPr>
        <dsp:cNvPr id="0" name=""/>
        <dsp:cNvSpPr/>
      </dsp:nvSpPr>
      <dsp:spPr>
        <a:xfrm>
          <a:off x="5663457" y="657976"/>
          <a:ext cx="2574205" cy="1544523"/>
        </a:xfrm>
        <a:prstGeom prst="rect">
          <a:avLst/>
        </a:prstGeom>
        <a:solidFill>
          <a:schemeClr val="accent2">
            <a:hueOff val="-3223603"/>
            <a:satOff val="0"/>
            <a:lumOff val="-22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663457" y="657976"/>
        <a:ext cx="2574205" cy="1544523"/>
      </dsp:txXfrm>
    </dsp:sp>
    <dsp:sp modelId="{1BAF24EE-D688-47B9-BAA1-91D8F73F594D}">
      <dsp:nvSpPr>
        <dsp:cNvPr id="0" name=""/>
        <dsp:cNvSpPr/>
      </dsp:nvSpPr>
      <dsp:spPr>
        <a:xfrm>
          <a:off x="8117524" y="2663949"/>
          <a:ext cx="3194228" cy="2410490"/>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117524" y="2663949"/>
        <a:ext cx="3194228" cy="2410490"/>
      </dsp:txXfrm>
    </dsp:sp>
    <dsp:sp modelId="{4BC4FB40-D4D9-497A-868D-9FC656489824}">
      <dsp:nvSpPr>
        <dsp:cNvPr id="0" name=""/>
        <dsp:cNvSpPr/>
      </dsp:nvSpPr>
      <dsp:spPr>
        <a:xfrm>
          <a:off x="4100824" y="2658306"/>
          <a:ext cx="3362040" cy="2506668"/>
        </a:xfrm>
        <a:prstGeom prst="rect">
          <a:avLst/>
        </a:prstGeom>
        <a:solidFill>
          <a:schemeClr val="accent2">
            <a:hueOff val="-6447205"/>
            <a:satOff val="0"/>
            <a:lumOff val="-44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4100824" y="2658306"/>
        <a:ext cx="3362040" cy="2506668"/>
      </dsp:txXfrm>
    </dsp:sp>
    <dsp:sp modelId="{A041A61D-872A-4FA3-A4D2-75333A25D27C}">
      <dsp:nvSpPr>
        <dsp:cNvPr id="0" name=""/>
        <dsp:cNvSpPr/>
      </dsp:nvSpPr>
      <dsp:spPr>
        <a:xfrm>
          <a:off x="219669" y="2544042"/>
          <a:ext cx="3516621" cy="2549945"/>
        </a:xfrm>
        <a:prstGeom prst="rect">
          <a:avLst/>
        </a:prstGeom>
        <a:solidFill>
          <a:srgbClr val="B6BD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19669" y="2544042"/>
        <a:ext cx="3516621" cy="2549945"/>
      </dsp:txXfrm>
    </dsp:sp>
    <dsp:sp modelId="{3EE7A7E0-EAEC-4514-99BF-FB80C2550086}">
      <dsp:nvSpPr>
        <dsp:cNvPr id="0" name=""/>
        <dsp:cNvSpPr/>
      </dsp:nvSpPr>
      <dsp:spPr>
        <a:xfrm>
          <a:off x="8929827" y="642951"/>
          <a:ext cx="2574205" cy="1544523"/>
        </a:xfrm>
        <a:prstGeom prst="rect">
          <a:avLst/>
        </a:prstGeom>
        <a:solidFill>
          <a:srgbClr val="B6BD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8929827" y="642951"/>
        <a:ext cx="2574205" cy="15445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806E2-4BBA-4621-AB7E-F3FDCE20E55A}">
      <dsp:nvSpPr>
        <dsp:cNvPr id="0" name=""/>
        <dsp:cNvSpPr/>
      </dsp:nvSpPr>
      <dsp:spPr>
        <a:xfrm>
          <a:off x="0" y="181396"/>
          <a:ext cx="6692813" cy="131815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Continue to work with the cross-system collaborative team to support individuals who were involved in multiple systems and successfully provide services that met the ongoing needs of the individuals we support</a:t>
          </a:r>
          <a:r>
            <a:rPr lang="en-US" sz="1900" kern="1200" dirty="0">
              <a:solidFill>
                <a:schemeClr val="bg1"/>
              </a:solidFill>
              <a:latin typeface="Calibri"/>
              <a:cs typeface="Calibri"/>
            </a:rPr>
            <a:t>.</a:t>
          </a:r>
        </a:p>
      </dsp:txBody>
      <dsp:txXfrm>
        <a:off x="64347" y="245743"/>
        <a:ext cx="6564119" cy="1189461"/>
      </dsp:txXfrm>
    </dsp:sp>
    <dsp:sp modelId="{85E506F8-AEC5-4249-879B-ACBC1914DAF9}">
      <dsp:nvSpPr>
        <dsp:cNvPr id="0" name=""/>
        <dsp:cNvSpPr/>
      </dsp:nvSpPr>
      <dsp:spPr>
        <a:xfrm>
          <a:off x="0" y="1557151"/>
          <a:ext cx="6692813" cy="1380600"/>
        </a:xfrm>
        <a:prstGeom prst="roundRect">
          <a:avLst/>
        </a:prstGeom>
        <a:gradFill rotWithShape="0">
          <a:gsLst>
            <a:gs pos="0">
              <a:schemeClr val="accent2">
                <a:hueOff val="-3223603"/>
                <a:satOff val="0"/>
                <a:lumOff val="-2222"/>
                <a:alphaOff val="0"/>
                <a:tint val="96000"/>
                <a:lumMod val="100000"/>
              </a:schemeClr>
            </a:gs>
            <a:gs pos="78000">
              <a:schemeClr val="accent2">
                <a:hueOff val="-3223603"/>
                <a:satOff val="0"/>
                <a:lumOff val="-222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Identified and provided support and services for 2025 graduates, RTF, and EPSDT age-outs transitioning from the Education System to Adult Services.</a:t>
          </a:r>
          <a:endParaRPr lang="en-US" sz="1900" kern="1200" dirty="0">
            <a:solidFill>
              <a:srgbClr val="000000"/>
            </a:solidFill>
            <a:latin typeface="Calibri"/>
            <a:cs typeface="Calibri"/>
          </a:endParaRPr>
        </a:p>
      </dsp:txBody>
      <dsp:txXfrm>
        <a:off x="67395" y="1624546"/>
        <a:ext cx="6558023" cy="1245810"/>
      </dsp:txXfrm>
    </dsp:sp>
    <dsp:sp modelId="{5A64210F-1BEE-439B-B21E-EEAF31B28A3A}">
      <dsp:nvSpPr>
        <dsp:cNvPr id="0" name=""/>
        <dsp:cNvSpPr/>
      </dsp:nvSpPr>
      <dsp:spPr>
        <a:xfrm>
          <a:off x="0" y="2995351"/>
          <a:ext cx="6692813" cy="1380600"/>
        </a:xfrm>
        <a:prstGeom prst="roundRect">
          <a:avLst/>
        </a:prstGeom>
        <a:gradFill rotWithShape="0">
          <a:gsLst>
            <a:gs pos="0">
              <a:schemeClr val="accent2">
                <a:hueOff val="-6447205"/>
                <a:satOff val="0"/>
                <a:lumOff val="-4445"/>
                <a:alphaOff val="0"/>
                <a:tint val="96000"/>
                <a:lumMod val="100000"/>
              </a:schemeClr>
            </a:gs>
            <a:gs pos="78000">
              <a:schemeClr val="accent2">
                <a:hueOff val="-6447205"/>
                <a:satOff val="0"/>
                <a:lumOff val="-444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0" kern="1200"/>
            <a:t>Supported medically complex children within a hospital setting opportunities to be supported in the community, utilizing family facilitators and Coordinators. </a:t>
          </a:r>
          <a:endParaRPr lang="en-US" sz="1900" kern="1200" dirty="0">
            <a:solidFill>
              <a:schemeClr val="bg1"/>
            </a:solidFill>
            <a:latin typeface="Calibri"/>
            <a:cs typeface="Calibri"/>
          </a:endParaRPr>
        </a:p>
      </dsp:txBody>
      <dsp:txXfrm>
        <a:off x="67395" y="3062746"/>
        <a:ext cx="6558023" cy="1245810"/>
      </dsp:txXfrm>
    </dsp:sp>
    <dsp:sp modelId="{918C1F73-9E00-4F68-9CF1-9815367048D6}">
      <dsp:nvSpPr>
        <dsp:cNvPr id="0" name=""/>
        <dsp:cNvSpPr/>
      </dsp:nvSpPr>
      <dsp:spPr>
        <a:xfrm>
          <a:off x="0" y="4433551"/>
          <a:ext cx="6692813" cy="1380600"/>
        </a:xfrm>
        <a:prstGeom prst="roundRect">
          <a:avLst/>
        </a:prstGeom>
        <a:gradFill rotWithShape="0">
          <a:gsLst>
            <a:gs pos="0">
              <a:schemeClr val="accent2">
                <a:hueOff val="-9670808"/>
                <a:satOff val="0"/>
                <a:lumOff val="-6667"/>
                <a:alphaOff val="0"/>
                <a:tint val="96000"/>
                <a:lumMod val="100000"/>
              </a:schemeClr>
            </a:gs>
            <a:gs pos="78000">
              <a:schemeClr val="accent2">
                <a:hueOff val="-9670808"/>
                <a:satOff val="0"/>
                <a:lumOff val="-666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0" kern="1200" dirty="0"/>
            <a:t>We have increased the number of individuals with disabilities working competitively in the community.</a:t>
          </a:r>
          <a:endParaRPr lang="en-US" sz="1900" kern="1200" dirty="0"/>
        </a:p>
      </dsp:txBody>
      <dsp:txXfrm>
        <a:off x="67395" y="4500946"/>
        <a:ext cx="6558023" cy="1245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197EDC3C-8B6B-459F-93DE-E3954BDDE200}" type="datetimeFigureOut">
              <a:rPr lang="en-US" smtClean="0"/>
              <a:t>8/8/2025</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F0EFD99D-8EF6-47DD-A24A-180FCB9B0400}" type="slidenum">
              <a:rPr lang="en-US" smtClean="0"/>
              <a:t>‹#›</a:t>
            </a:fld>
            <a:endParaRPr lang="en-US"/>
          </a:p>
        </p:txBody>
      </p:sp>
    </p:spTree>
    <p:extLst>
      <p:ext uri="{BB962C8B-B14F-4D97-AF65-F5344CB8AC3E}">
        <p14:creationId xmlns:p14="http://schemas.microsoft.com/office/powerpoint/2010/main" val="320228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3"/>
            <a:ext cx="3038475" cy="466725"/>
          </a:xfrm>
          <a:prstGeom prst="rect">
            <a:avLst/>
          </a:prstGeom>
        </p:spPr>
        <p:txBody>
          <a:bodyPr vert="horz" lIns="91440" tIns="45720" rIns="91440" bIns="45720" rtlCol="0"/>
          <a:lstStyle>
            <a:lvl1pPr algn="r">
              <a:defRPr sz="1200"/>
            </a:lvl1pPr>
          </a:lstStyle>
          <a:p>
            <a:fld id="{C92D6DEE-0225-4F38-8850-C4FDDEFA0850}" type="datetimeFigureOut">
              <a:rPr lang="en-US" smtClean="0"/>
              <a:t>8/8/2025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8"/>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8"/>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8"/>
            <a:ext cx="3038475" cy="466725"/>
          </a:xfrm>
          <a:prstGeom prst="rect">
            <a:avLst/>
          </a:prstGeom>
        </p:spPr>
        <p:txBody>
          <a:bodyPr vert="horz" lIns="91440" tIns="45720" rIns="91440" bIns="45720" rtlCol="0" anchor="b"/>
          <a:lstStyle>
            <a:lvl1pPr algn="r">
              <a:defRPr sz="1200"/>
            </a:lvl1pPr>
          </a:lstStyle>
          <a:p>
            <a:fld id="{24314563-B65D-49D9-A4B7-D83DF2501B29}" type="slidenum">
              <a:rPr lang="en-US" smtClean="0"/>
              <a:t>‹#›</a:t>
            </a:fld>
            <a:endParaRPr lang="en-US"/>
          </a:p>
        </p:txBody>
      </p:sp>
    </p:spTree>
    <p:extLst>
      <p:ext uri="{BB962C8B-B14F-4D97-AF65-F5344CB8AC3E}">
        <p14:creationId xmlns:p14="http://schemas.microsoft.com/office/powerpoint/2010/main" val="361132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 County Council</a:t>
            </a:r>
          </a:p>
        </p:txBody>
      </p:sp>
      <p:sp>
        <p:nvSpPr>
          <p:cNvPr id="4" name="Slide Number Placeholder 3"/>
          <p:cNvSpPr>
            <a:spLocks noGrp="1"/>
          </p:cNvSpPr>
          <p:nvPr>
            <p:ph type="sldNum" sz="quarter" idx="5"/>
          </p:nvPr>
        </p:nvSpPr>
        <p:spPr/>
        <p:txBody>
          <a:bodyPr/>
          <a:lstStyle/>
          <a:p>
            <a:fld id="{24314563-B65D-49D9-A4B7-D83DF2501B29}" type="slidenum">
              <a:rPr lang="en-US" smtClean="0"/>
              <a:t>1</a:t>
            </a:fld>
            <a:endParaRPr lang="en-US"/>
          </a:p>
        </p:txBody>
      </p:sp>
    </p:spTree>
    <p:extLst>
      <p:ext uri="{BB962C8B-B14F-4D97-AF65-F5344CB8AC3E}">
        <p14:creationId xmlns:p14="http://schemas.microsoft.com/office/powerpoint/2010/main" val="21157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10</a:t>
            </a:fld>
            <a:endParaRPr lang="en-US"/>
          </a:p>
        </p:txBody>
      </p:sp>
    </p:spTree>
    <p:extLst>
      <p:ext uri="{BB962C8B-B14F-4D97-AF65-F5344CB8AC3E}">
        <p14:creationId xmlns:p14="http://schemas.microsoft.com/office/powerpoint/2010/main" val="87150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24314563-B65D-49D9-A4B7-D83DF2501B29}" type="slidenum">
              <a:rPr lang="en-US" smtClean="0"/>
              <a:t>11</a:t>
            </a:fld>
            <a:endParaRPr lang="en-US"/>
          </a:p>
        </p:txBody>
      </p:sp>
    </p:spTree>
    <p:extLst>
      <p:ext uri="{BB962C8B-B14F-4D97-AF65-F5344CB8AC3E}">
        <p14:creationId xmlns:p14="http://schemas.microsoft.com/office/powerpoint/2010/main" val="57266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03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44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3693D-30EE-1693-7EEC-800B361EC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5D574-E3BA-5022-822A-539EA62C9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01B30-F2A8-ED1F-5EFA-FB103301591E}"/>
              </a:ext>
            </a:extLst>
          </p:cNvPr>
          <p:cNvSpPr>
            <a:spLocks noGrp="1"/>
          </p:cNvSpPr>
          <p:nvPr>
            <p:ph type="body" idx="1"/>
          </p:nvPr>
        </p:nvSpPr>
        <p:spPr/>
        <p:txBody>
          <a:bodyPr/>
          <a:lstStyle/>
          <a:p>
            <a:r>
              <a:rPr lang="en-US"/>
              <a:t>Pam/Dana</a:t>
            </a:r>
          </a:p>
        </p:txBody>
      </p:sp>
      <p:sp>
        <p:nvSpPr>
          <p:cNvPr id="4" name="Slide Number Placeholder 3">
            <a:extLst>
              <a:ext uri="{FF2B5EF4-FFF2-40B4-BE49-F238E27FC236}">
                <a16:creationId xmlns:a16="http://schemas.microsoft.com/office/drawing/2014/main" id="{0F06E3B1-E91D-857A-0985-BB10DA6B67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9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15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685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Child Guidance presented to youth and students and focused on how stigma prevents people from sharing their experience and discussed the importance of talking about addiction in order to reduce stigma.</a:t>
            </a:r>
          </a:p>
          <a:p>
            <a:r>
              <a:rPr lang="en-US" dirty="0"/>
              <a:t>o	Holcomb presented to the professional community and Student Assistance Teams focusing on challenging stigma and Helping friends and families understand addiction.</a:t>
            </a:r>
          </a:p>
          <a:p>
            <a:r>
              <a:rPr lang="en-US" dirty="0"/>
              <a:t>o	Child and Family Focus will facilitate a town hall meeting for the community focused on reframing the image of recovery and shattering stigma. </a:t>
            </a:r>
          </a:p>
          <a:p>
            <a:endParaRPr lang="en-US" dirty="0"/>
          </a:p>
        </p:txBody>
      </p:sp>
      <p:sp>
        <p:nvSpPr>
          <p:cNvPr id="4" name="Slide Number Placeholder 3"/>
          <p:cNvSpPr>
            <a:spLocks noGrp="1"/>
          </p:cNvSpPr>
          <p:nvPr>
            <p:ph type="sldNum" sz="quarter" idx="5"/>
          </p:nvPr>
        </p:nvSpPr>
        <p:spPr/>
        <p:txBody>
          <a:bodyPr/>
          <a:lstStyle/>
          <a:p>
            <a:fld id="{829CAA16-7558-427F-A71C-0894F28C1461}" type="slidenum">
              <a:rPr lang="en-US" smtClean="0"/>
              <a:t>17</a:t>
            </a:fld>
            <a:endParaRPr lang="en-US"/>
          </a:p>
        </p:txBody>
      </p:sp>
    </p:spTree>
    <p:extLst>
      <p:ext uri="{BB962C8B-B14F-4D97-AF65-F5344CB8AC3E}">
        <p14:creationId xmlns:p14="http://schemas.microsoft.com/office/powerpoint/2010/main" val="2870850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Pam/Dana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57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Aleasha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54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2</a:t>
            </a:fld>
            <a:endParaRPr lang="en-US"/>
          </a:p>
        </p:txBody>
      </p:sp>
    </p:spTree>
    <p:extLst>
      <p:ext uri="{BB962C8B-B14F-4D97-AF65-F5344CB8AC3E}">
        <p14:creationId xmlns:p14="http://schemas.microsoft.com/office/powerpoint/2010/main" val="391634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Aleasha</a:t>
            </a:r>
          </a:p>
        </p:txBody>
      </p:sp>
      <p:sp>
        <p:nvSpPr>
          <p:cNvPr id="4" name="Slide Number Placeholder 3"/>
          <p:cNvSpPr>
            <a:spLocks noGrp="1"/>
          </p:cNvSpPr>
          <p:nvPr>
            <p:ph type="sldNum" sz="quarter" idx="5"/>
          </p:nvPr>
        </p:nvSpPr>
        <p:spPr/>
        <p:txBody>
          <a:bodyPr/>
          <a:lstStyle/>
          <a:p>
            <a:fld id="{24314563-B65D-49D9-A4B7-D83DF2501B29}" type="slidenum">
              <a:rPr lang="en-US" smtClean="0"/>
              <a:t>20</a:t>
            </a:fld>
            <a:endParaRPr lang="en-US"/>
          </a:p>
        </p:txBody>
      </p:sp>
    </p:spTree>
    <p:extLst>
      <p:ext uri="{BB962C8B-B14F-4D97-AF65-F5344CB8AC3E}">
        <p14:creationId xmlns:p14="http://schemas.microsoft.com/office/powerpoint/2010/main" val="57742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Aleasha</a:t>
            </a:r>
          </a:p>
        </p:txBody>
      </p:sp>
      <p:sp>
        <p:nvSpPr>
          <p:cNvPr id="4" name="Slide Number Placeholder 3"/>
          <p:cNvSpPr>
            <a:spLocks noGrp="1"/>
          </p:cNvSpPr>
          <p:nvPr>
            <p:ph type="sldNum" sz="quarter" idx="5"/>
          </p:nvPr>
        </p:nvSpPr>
        <p:spPr/>
        <p:txBody>
          <a:bodyPr/>
          <a:lstStyle/>
          <a:p>
            <a:fld id="{24314563-B65D-49D9-A4B7-D83DF2501B29}" type="slidenum">
              <a:rPr lang="en-US" smtClean="0"/>
              <a:t>21</a:t>
            </a:fld>
            <a:endParaRPr lang="en-US"/>
          </a:p>
        </p:txBody>
      </p:sp>
    </p:spTree>
    <p:extLst>
      <p:ext uri="{BB962C8B-B14F-4D97-AF65-F5344CB8AC3E}">
        <p14:creationId xmlns:p14="http://schemas.microsoft.com/office/powerpoint/2010/main" val="3390853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Janet</a:t>
            </a:r>
          </a:p>
        </p:txBody>
      </p:sp>
      <p:sp>
        <p:nvSpPr>
          <p:cNvPr id="4" name="Slide Number Placeholder 3"/>
          <p:cNvSpPr>
            <a:spLocks noGrp="1"/>
          </p:cNvSpPr>
          <p:nvPr>
            <p:ph type="sldNum" sz="quarter" idx="5"/>
          </p:nvPr>
        </p:nvSpPr>
        <p:spPr/>
        <p:txBody>
          <a:bodyPr/>
          <a:lstStyle/>
          <a:p>
            <a:fld id="{24314563-B65D-49D9-A4B7-D83DF2501B29}" type="slidenum">
              <a:rPr lang="en-US" smtClean="0"/>
              <a:t>22</a:t>
            </a:fld>
            <a:endParaRPr lang="en-US"/>
          </a:p>
        </p:txBody>
      </p:sp>
    </p:spTree>
    <p:extLst>
      <p:ext uri="{BB962C8B-B14F-4D97-AF65-F5344CB8AC3E}">
        <p14:creationId xmlns:p14="http://schemas.microsoft.com/office/powerpoint/2010/main" val="369796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Janet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143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Symbol" panose="05050102010706020507" pitchFamily="18" charset="2"/>
              <a:buChar char=""/>
            </a:pPr>
            <a:endParaRPr lang="en-US"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839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week, we listed various events on a calendar relating to the 2025 international theme “Turn Awareness into Action”! to make meaningful changes in our community. In addition, the Mental Health Awareness Month Steering Committee was a collaboration between Delaware County- Department of Human Services, Office of Mental Health, families and community partners to feature activities that provide resources to members of all ages, including under severed communities. We constructed a series of events based on topics we highlighted during the Month of May such as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60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Facilitated support groups or online forums where individuals can connect with others while experiencing similar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Aptos" panose="020B0004020202020204" pitchFamily="34" charset="0"/>
                <a:cs typeface="Times New Roman" panose="02020603050405020304" pitchFamily="18" charset="0"/>
              </a:rPr>
              <a:t>for Certified Peer Specialists to gain continued education units for the Pennsylvania Certification Board renewal requirements, and to connect members with potential job opportunities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Calibri" panose="020F0502020204030204" pitchFamily="34" charset="0"/>
                <a:ea typeface="Aptos" panose="020B0004020202020204" pitchFamily="34" charset="0"/>
                <a:cs typeface="Times New Roman" panose="02020603050405020304" pitchFamily="18" charset="0"/>
              </a:rPr>
              <a:t>, </a:t>
            </a:r>
            <a:r>
              <a:rPr lang="en-US" sz="1200" dirty="0">
                <a:effectLst/>
                <a:latin typeface="Calibri" panose="020F0502020204030204" pitchFamily="34" charset="0"/>
                <a:ea typeface="Aptos" panose="020B0004020202020204" pitchFamily="34" charset="0"/>
                <a:cs typeface="Times New Roman" panose="02020603050405020304" pitchFamily="18" charset="0"/>
              </a:rPr>
              <a:t>designed/updated multiple program graphics and created marketing materials, websites, Facebook Page Management, and coordinated multiple community outreach events. These efforts also include coordination/oversight of holiday celebrations/talent shows, Mental Health Awareness Month, Fall Family Festival Keynote and Speaker/Vendor Table Operator</a:t>
            </a:r>
            <a:r>
              <a:rPr lang="en-US" sz="1200" dirty="0"/>
              <a:t> Cooling Program offering fans to individuals who are without air conditioners or fans.</a:t>
            </a: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Aptos" panose="020B0004020202020204" pitchFamily="34" charset="0"/>
                <a:cs typeface="Times New Roman" panose="02020603050405020304" pitchFamily="18" charset="0"/>
              </a:rPr>
              <a:t>for Certified Peer Specialists to gain continued education units for the Pennsylvania Certification Board renewal requirements, and to connect members with potential job opportunities</a:t>
            </a:r>
            <a:endParaRPr lang="en-US" sz="1200" dirty="0">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916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requirements of "Someone to talk to, someone to come to you, and a place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provide services for Delaware County residents who need a maximum level of residential support and services while living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MH Program staff are working with Chester County Outreach Workers from the Veterans Administration, working from Montgomery County focused on training Veteran-CIT trained officers to use their military and social service expertise to support other Veterans in crisis over the 2025/26-year. Training will be provided in the Fall of 2025.</a:t>
            </a:r>
            <a:endParaRPr lang="en-US" dirty="0">
              <a:latin typeface="Trebuchet MS" panose="020B0603020202020204"/>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2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27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Gaston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1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24314563-B65D-49D9-A4B7-D83DF2501B29}" type="slidenum">
              <a:rPr lang="en-US" smtClean="0"/>
              <a:t>3</a:t>
            </a:fld>
            <a:endParaRPr lang="en-US"/>
          </a:p>
        </p:txBody>
      </p:sp>
    </p:spTree>
    <p:extLst>
      <p:ext uri="{BB962C8B-B14F-4D97-AF65-F5344CB8AC3E}">
        <p14:creationId xmlns:p14="http://schemas.microsoft.com/office/powerpoint/2010/main" val="2972979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Gaston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314563-B65D-49D9-A4B7-D83DF2501B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229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Pam/Dana</a:t>
            </a:r>
          </a:p>
        </p:txBody>
      </p:sp>
      <p:sp>
        <p:nvSpPr>
          <p:cNvPr id="4" name="Slide Number Placeholder 3"/>
          <p:cNvSpPr>
            <a:spLocks noGrp="1"/>
          </p:cNvSpPr>
          <p:nvPr>
            <p:ph type="sldNum" sz="quarter" idx="5"/>
          </p:nvPr>
        </p:nvSpPr>
        <p:spPr/>
        <p:txBody>
          <a:bodyPr/>
          <a:lstStyle/>
          <a:p>
            <a:fld id="{24314563-B65D-49D9-A4B7-D83DF2501B29}" type="slidenum">
              <a:rPr lang="en-US" smtClean="0"/>
              <a:t>31</a:t>
            </a:fld>
            <a:endParaRPr lang="en-US"/>
          </a:p>
        </p:txBody>
      </p:sp>
    </p:spTree>
    <p:extLst>
      <p:ext uri="{BB962C8B-B14F-4D97-AF65-F5344CB8AC3E}">
        <p14:creationId xmlns:p14="http://schemas.microsoft.com/office/powerpoint/2010/main" val="539915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32</a:t>
            </a:fld>
            <a:endParaRPr lang="en-US"/>
          </a:p>
        </p:txBody>
      </p:sp>
    </p:spTree>
    <p:extLst>
      <p:ext uri="{BB962C8B-B14F-4D97-AF65-F5344CB8AC3E}">
        <p14:creationId xmlns:p14="http://schemas.microsoft.com/office/powerpoint/2010/main" val="168461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4</a:t>
            </a:fld>
            <a:endParaRPr lang="en-US"/>
          </a:p>
        </p:txBody>
      </p:sp>
    </p:spTree>
    <p:extLst>
      <p:ext uri="{BB962C8B-B14F-4D97-AF65-F5344CB8AC3E}">
        <p14:creationId xmlns:p14="http://schemas.microsoft.com/office/powerpoint/2010/main" val="127295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5</a:t>
            </a:fld>
            <a:endParaRPr lang="en-US"/>
          </a:p>
        </p:txBody>
      </p:sp>
    </p:spTree>
    <p:extLst>
      <p:ext uri="{BB962C8B-B14F-4D97-AF65-F5344CB8AC3E}">
        <p14:creationId xmlns:p14="http://schemas.microsoft.com/office/powerpoint/2010/main" val="60315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24314563-B65D-49D9-A4B7-D83DF2501B29}" type="slidenum">
              <a:rPr lang="en-US" smtClean="0"/>
              <a:t>6</a:t>
            </a:fld>
            <a:endParaRPr lang="en-US"/>
          </a:p>
        </p:txBody>
      </p:sp>
    </p:spTree>
    <p:extLst>
      <p:ext uri="{BB962C8B-B14F-4D97-AF65-F5344CB8AC3E}">
        <p14:creationId xmlns:p14="http://schemas.microsoft.com/office/powerpoint/2010/main" val="3038754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7</a:t>
            </a:fld>
            <a:endParaRPr lang="en-US"/>
          </a:p>
        </p:txBody>
      </p:sp>
    </p:spTree>
    <p:extLst>
      <p:ext uri="{BB962C8B-B14F-4D97-AF65-F5344CB8AC3E}">
        <p14:creationId xmlns:p14="http://schemas.microsoft.com/office/powerpoint/2010/main" val="193804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8</a:t>
            </a:fld>
            <a:endParaRPr lang="en-US"/>
          </a:p>
        </p:txBody>
      </p:sp>
    </p:spTree>
    <p:extLst>
      <p:ext uri="{BB962C8B-B14F-4D97-AF65-F5344CB8AC3E}">
        <p14:creationId xmlns:p14="http://schemas.microsoft.com/office/powerpoint/2010/main" val="274241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Angie</a:t>
            </a:r>
          </a:p>
        </p:txBody>
      </p:sp>
      <p:sp>
        <p:nvSpPr>
          <p:cNvPr id="4" name="Slide Number Placeholder 3"/>
          <p:cNvSpPr>
            <a:spLocks noGrp="1"/>
          </p:cNvSpPr>
          <p:nvPr>
            <p:ph type="sldNum" sz="quarter" idx="5"/>
          </p:nvPr>
        </p:nvSpPr>
        <p:spPr/>
        <p:txBody>
          <a:bodyPr/>
          <a:lstStyle/>
          <a:p>
            <a:fld id="{24314563-B65D-49D9-A4B7-D83DF2501B29}" type="slidenum">
              <a:rPr lang="en-US" smtClean="0"/>
              <a:t>9</a:t>
            </a:fld>
            <a:endParaRPr lang="en-US"/>
          </a:p>
        </p:txBody>
      </p:sp>
    </p:spTree>
    <p:extLst>
      <p:ext uri="{BB962C8B-B14F-4D97-AF65-F5344CB8AC3E}">
        <p14:creationId xmlns:p14="http://schemas.microsoft.com/office/powerpoint/2010/main" val="335332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7FBC478-35DA-4406-864F-733C33847C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2040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134908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420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182742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544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289588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630EF89-AE78-47BD-9D57-66C8AF1C4D9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6027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E664F683-F5BB-4187-BDD4-8657FBB4BE4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187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53FAFCF-F7D5-411C-B22E-7AC91EE8297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581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619BAB1-F725-4EEF-96FA-9184511910D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6235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941AE9C-40F5-45B1-BCEC-12C05DE935A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603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pPr>
            <a:endParaRPr lang="en-US">
              <a:solidFill>
                <a:prstClr val="white"/>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pPr>
            <a:endParaRPr lang="en-US">
              <a:solidFill>
                <a:prstClr val="white"/>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232255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9C06959-EFC0-4EB5-9781-94959ADC50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769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3D734690-C81F-4EC0-B375-CF66D6ED6A7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0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5DE7075A-E727-4DC3-90EF-70BA0FA10E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716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634FC4A-00E4-4F34-9CF1-9C40DBDEEA03}" type="slidenum">
              <a:rPr lang="en-US" smtClean="0">
                <a:solidFill>
                  <a:prstClr val="white"/>
                </a:solidFill>
              </a:rPr>
              <a:pPr/>
              <a:t>‹#›</a:t>
            </a:fld>
            <a:endParaRPr lang="en-US">
              <a:solidFill>
                <a:prstClr val="white"/>
              </a:solidFill>
            </a:endParaRPr>
          </a:p>
        </p:txBody>
      </p:sp>
      <p:sp>
        <p:nvSpPr>
          <p:cNvPr id="5" name="Date Placeholder 4"/>
          <p:cNvSpPr>
            <a:spLocks noGrp="1"/>
          </p:cNvSpPr>
          <p:nvPr>
            <p:ph type="dt" sz="half" idx="10"/>
          </p:nvPr>
        </p:nvSpPr>
        <p:spPr/>
        <p:txBody>
          <a:bodyPr/>
          <a:lstStyle/>
          <a:p>
            <a:endParaRPr lang="en-US">
              <a:solidFill>
                <a:prstClr val="white"/>
              </a:solidFill>
            </a:endParaRPr>
          </a:p>
        </p:txBody>
      </p:sp>
    </p:spTree>
    <p:extLst>
      <p:ext uri="{BB962C8B-B14F-4D97-AF65-F5344CB8AC3E}">
        <p14:creationId xmlns:p14="http://schemas.microsoft.com/office/powerpoint/2010/main" val="374879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endParaRPr lang="en-US">
              <a:solidFill>
                <a:prstClr val="white"/>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endParaRPr lang="en-US">
              <a:solidFill>
                <a:prstClr val="white"/>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eaLnBrk="0" fontAlgn="base" hangingPunct="0">
              <a:spcBef>
                <a:spcPct val="0"/>
              </a:spcBef>
              <a:spcAft>
                <a:spcPct val="0"/>
              </a:spcAft>
            </a:pPr>
            <a:fld id="{1B9BABEA-8877-4324-AE22-C8999451FC34}" type="slidenum">
              <a:rPr lang="en-US" smtClean="0">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389397158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Subtitle 2"/>
          <p:cNvSpPr>
            <a:spLocks noGrp="1"/>
          </p:cNvSpPr>
          <p:nvPr>
            <p:ph type="body" idx="1"/>
          </p:nvPr>
        </p:nvSpPr>
        <p:spPr>
          <a:xfrm>
            <a:off x="4766734" y="1583089"/>
            <a:ext cx="6081481" cy="2722211"/>
          </a:xfrm>
        </p:spPr>
        <p:txBody>
          <a:bodyPr vert="horz" lIns="91440" tIns="45720" rIns="91440" bIns="45720" rtlCol="0" anchor="t">
            <a:noAutofit/>
          </a:bodyPr>
          <a:lstStyle/>
          <a:p>
            <a:r>
              <a:rPr lang="en-US" sz="2600" b="1">
                <a:ln w="10541" cmpd="sng">
                  <a:solidFill>
                    <a:prstClr val="white"/>
                  </a:solidFill>
                  <a:prstDash val="solid"/>
                </a:ln>
                <a:solidFill>
                  <a:schemeClr val="accent3">
                    <a:lumMod val="75000"/>
                  </a:schemeClr>
                </a:solidFill>
                <a:latin typeface="Amasis MT Pro Black"/>
              </a:rPr>
              <a:t>Delaware County Department of Human Services </a:t>
            </a:r>
          </a:p>
          <a:p>
            <a:r>
              <a:rPr lang="en-US" sz="2600" b="1" cap="small">
                <a:ln>
                  <a:solidFill>
                    <a:schemeClr val="bg1"/>
                  </a:solidFill>
                </a:ln>
                <a:solidFill>
                  <a:schemeClr val="accent3">
                    <a:lumMod val="75000"/>
                  </a:schemeClr>
                </a:solidFill>
                <a:latin typeface="Amasis MT Pro Black"/>
              </a:rPr>
              <a:t>Human Services Block Grant </a:t>
            </a:r>
            <a:endParaRPr lang="en-US" sz="2600" b="1" cap="small">
              <a:ln>
                <a:solidFill>
                  <a:prstClr val="white"/>
                </a:solidFill>
              </a:ln>
              <a:solidFill>
                <a:schemeClr val="accent3">
                  <a:lumMod val="75000"/>
                </a:schemeClr>
              </a:solidFill>
              <a:latin typeface="Amasis MT Pro Black"/>
            </a:endParaRPr>
          </a:p>
          <a:p>
            <a:r>
              <a:rPr lang="en-US" sz="2600" b="1" cap="small">
                <a:ln>
                  <a:solidFill>
                    <a:schemeClr val="bg1"/>
                  </a:solidFill>
                </a:ln>
                <a:solidFill>
                  <a:schemeClr val="accent3">
                    <a:lumMod val="75000"/>
                  </a:schemeClr>
                </a:solidFill>
                <a:latin typeface="Amasis MT Pro Black"/>
              </a:rPr>
              <a:t>Public meetings</a:t>
            </a:r>
            <a:endParaRPr lang="en-US" sz="2600" b="1" cap="small">
              <a:ln>
                <a:solidFill>
                  <a:prstClr val="white"/>
                </a:solidFill>
              </a:ln>
              <a:solidFill>
                <a:schemeClr val="accent3">
                  <a:lumMod val="75000"/>
                </a:schemeClr>
              </a:solidFill>
              <a:latin typeface="Amasis MT Pro Black"/>
            </a:endParaRPr>
          </a:p>
          <a:p>
            <a:r>
              <a:rPr lang="en-US" sz="2600" b="1" cap="small">
                <a:ln>
                  <a:solidFill>
                    <a:schemeClr val="bg1"/>
                  </a:solidFill>
                </a:ln>
                <a:solidFill>
                  <a:schemeClr val="accent3">
                    <a:lumMod val="75000"/>
                  </a:schemeClr>
                </a:solidFill>
                <a:latin typeface="Amasis MT Pro Black"/>
              </a:rPr>
              <a:t>July 15th and 23rd 2025</a:t>
            </a:r>
            <a:endParaRPr lang="en-US" sz="2600" b="1" cap="small">
              <a:ln>
                <a:solidFill>
                  <a:prstClr val="white"/>
                </a:solidFill>
              </a:ln>
              <a:solidFill>
                <a:schemeClr val="accent3">
                  <a:lumMod val="75000"/>
                </a:schemeClr>
              </a:solidFill>
              <a:latin typeface="Amasis MT Pro Black"/>
            </a:endParaRPr>
          </a:p>
        </p:txBody>
      </p:sp>
      <p:sp>
        <p:nvSpPr>
          <p:cNvPr id="8"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C:\Users\oddig\AppData\Local\Microsoft\Windows\Temporary Internet Files\Content.Outlook\QQDYHWX3\county seal 09.jpg"/>
          <p:cNvPicPr/>
          <p:nvPr/>
        </p:nvPicPr>
        <p:blipFill>
          <a:blip r:embed="rId3" cstate="print">
            <a:extLst>
              <a:ext uri="{28A0092B-C50C-407E-A947-70E740481C1C}">
                <a14:useLocalDpi xmlns:a14="http://schemas.microsoft.com/office/drawing/2010/main" val="0"/>
              </a:ext>
            </a:extLst>
          </a:blip>
          <a:stretch>
            <a:fillRect/>
          </a:stretch>
        </p:blipFill>
        <p:spPr bwMode="auto">
          <a:xfrm>
            <a:off x="888604" y="1583089"/>
            <a:ext cx="3765692" cy="3699792"/>
          </a:xfrm>
          <a:prstGeom prst="rect">
            <a:avLst/>
          </a:prstGeom>
          <a:noFill/>
        </p:spPr>
      </p:pic>
    </p:spTree>
    <p:extLst>
      <p:ext uri="{BB962C8B-B14F-4D97-AF65-F5344CB8AC3E}">
        <p14:creationId xmlns:p14="http://schemas.microsoft.com/office/powerpoint/2010/main" val="187928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5158C7-756E-4B14-8EDD-4AF944D1F1BA}"/>
              </a:ext>
            </a:extLst>
          </p:cNvPr>
          <p:cNvSpPr>
            <a:spLocks noGrp="1"/>
          </p:cNvSpPr>
          <p:nvPr>
            <p:ph type="title"/>
          </p:nvPr>
        </p:nvSpPr>
        <p:spPr>
          <a:xfrm>
            <a:off x="707572" y="421525"/>
            <a:ext cx="10197494" cy="770321"/>
          </a:xfrm>
        </p:spPr>
        <p:txBody>
          <a:bodyPr>
            <a:normAutofit fontScale="90000"/>
          </a:bodyPr>
          <a:lstStyle/>
          <a:p>
            <a:r>
              <a:rPr lang="en-US" b="1">
                <a:ln w="10541" cmpd="sng">
                  <a:solidFill>
                    <a:prstClr val="white"/>
                  </a:solidFill>
                  <a:prstDash val="solid"/>
                </a:ln>
                <a:effectLst/>
              </a:rPr>
              <a:t>Human Services Administration Goals and Initiatives</a:t>
            </a:r>
          </a:p>
        </p:txBody>
      </p:sp>
      <p:sp>
        <p:nvSpPr>
          <p:cNvPr id="14" name="Isosceles Triangle 13">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8" name="Content Placeholder 5">
            <a:extLst>
              <a:ext uri="{FF2B5EF4-FFF2-40B4-BE49-F238E27FC236}">
                <a16:creationId xmlns:a16="http://schemas.microsoft.com/office/drawing/2014/main" id="{1F7AFD96-15F9-E0ED-863D-6EE5655A7682}"/>
              </a:ext>
            </a:extLst>
          </p:cNvPr>
          <p:cNvGraphicFramePr>
            <a:graphicFrameLocks noGrp="1"/>
          </p:cNvGraphicFramePr>
          <p:nvPr>
            <p:ph idx="1"/>
            <p:extLst>
              <p:ext uri="{D42A27DB-BD31-4B8C-83A1-F6EECF244321}">
                <p14:modId xmlns:p14="http://schemas.microsoft.com/office/powerpoint/2010/main" val="3170320739"/>
              </p:ext>
            </p:extLst>
          </p:nvPr>
        </p:nvGraphicFramePr>
        <p:xfrm>
          <a:off x="1286933" y="1191845"/>
          <a:ext cx="9618133" cy="5244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1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C1E2C-DCF4-4292-BEFC-5B4BEFDEC370}"/>
              </a:ext>
            </a:extLst>
          </p:cNvPr>
          <p:cNvSpPr>
            <a:spLocks noGrp="1"/>
          </p:cNvSpPr>
          <p:nvPr>
            <p:ph idx="1"/>
          </p:nvPr>
        </p:nvSpPr>
        <p:spPr>
          <a:xfrm>
            <a:off x="838200" y="1676400"/>
            <a:ext cx="10363200" cy="5004881"/>
          </a:xfrm>
        </p:spPr>
        <p:txBody>
          <a:bodyPr/>
          <a:lstStyle/>
          <a:p>
            <a:pPr marL="0" indent="0" algn="ctr">
              <a:buNone/>
            </a:pPr>
            <a:r>
              <a:rPr lang="en-US" sz="2200" i="1" dirty="0"/>
              <a:t>The Office of Adult and Family Services oversees a wide range of community services to families and adults in Delaware County.  Responsibilities include oversight of contracted services under the Continuum of Care (CoC) for Homeless programs, including homeless prevention, emergency shelter, and permanent housing. Adult and Family Services also provides contractual oversight for food assistance programs, medical assistance transportation, and a variety of other supportive services.</a:t>
            </a:r>
          </a:p>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endParaRPr lang="en-US" sz="2200" i="1" dirty="0">
              <a:solidFill>
                <a:prstClr val="white"/>
              </a:solidFill>
            </a:endParaRPr>
          </a:p>
          <a:p>
            <a:pPr marL="0" indent="0" algn="ctr">
              <a:buNone/>
            </a:pPr>
            <a:r>
              <a:rPr lang="en-US" sz="2200" i="1" dirty="0"/>
              <a:t>The Office of Adult and Family Services supports agencies through ongoing education and the provision of tools to ensure equity in their services to assist families and adults in leading safe, healthy, and productive lives and break the cycle of homelessness.   Families and adults will receive equitable, trauma-informed and outcome-focused services from provider agencies.  </a:t>
            </a:r>
          </a:p>
        </p:txBody>
      </p:sp>
      <p:sp>
        <p:nvSpPr>
          <p:cNvPr id="4" name="Title 1">
            <a:extLst>
              <a:ext uri="{FF2B5EF4-FFF2-40B4-BE49-F238E27FC236}">
                <a16:creationId xmlns:a16="http://schemas.microsoft.com/office/drawing/2014/main" id="{2181115E-1E9A-42A1-8767-A11110DF909B}"/>
              </a:ext>
            </a:extLst>
          </p:cNvPr>
          <p:cNvSpPr txBox="1">
            <a:spLocks/>
          </p:cNvSpPr>
          <p:nvPr/>
        </p:nvSpPr>
        <p:spPr bwMode="auto">
          <a:xfrm>
            <a:off x="689043" y="457200"/>
            <a:ext cx="1104575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US" sz="3600" b="1" kern="0">
                <a:ln w="10541" cmpd="sng">
                  <a:solidFill>
                    <a:prstClr val="white"/>
                  </a:solidFill>
                  <a:prstDash val="solid"/>
                </a:ln>
                <a:solidFill>
                  <a:schemeClr val="accent3">
                    <a:lumMod val="75000"/>
                  </a:schemeClr>
                </a:solidFill>
                <a:effectLst/>
              </a:rPr>
              <a:t>Adult and Family Services Mission and Vision Statements</a:t>
            </a:r>
          </a:p>
        </p:txBody>
      </p:sp>
    </p:spTree>
    <p:extLst>
      <p:ext uri="{BB962C8B-B14F-4D97-AF65-F5344CB8AC3E}">
        <p14:creationId xmlns:p14="http://schemas.microsoft.com/office/powerpoint/2010/main" val="122274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3" name="Group 12">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9" name="Straight Connector 13">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Isosceles Triangle 17">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547581" cy="4093028"/>
          </a:xfrm>
        </p:spPr>
        <p:txBody>
          <a:bodyPr anchor="ctr">
            <a:normAutofit/>
          </a:bodyPr>
          <a:lstStyle/>
          <a:p>
            <a:r>
              <a:rPr lang="en-US" sz="3100" b="1">
                <a:ln w="10541" cmpd="sng">
                  <a:solidFill>
                    <a:prstClr val="white"/>
                  </a:solidFill>
                  <a:prstDash val="solid"/>
                </a:ln>
                <a:solidFill>
                  <a:schemeClr val="accent1">
                    <a:lumMod val="75000"/>
                  </a:schemeClr>
                </a:solidFill>
                <a:effectLst/>
              </a:rPr>
              <a:t>Adult and Family Services Accomplishments</a:t>
            </a:r>
            <a:endParaRPr lang="en-US" sz="3100">
              <a:ln w="10541" cmpd="sng">
                <a:solidFill>
                  <a:schemeClr val="tx1"/>
                </a:solidFill>
                <a:prstDash val="solid"/>
              </a:ln>
              <a:solidFill>
                <a:schemeClr val="accent1">
                  <a:lumMod val="75000"/>
                </a:schemeClr>
              </a:solidFill>
            </a:endParaRPr>
          </a:p>
        </p:txBody>
      </p:sp>
      <p:sp>
        <p:nvSpPr>
          <p:cNvPr id="24" name="Rectangle 23">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7" name="Content Placeholder 4">
            <a:extLst>
              <a:ext uri="{FF2B5EF4-FFF2-40B4-BE49-F238E27FC236}">
                <a16:creationId xmlns:a16="http://schemas.microsoft.com/office/drawing/2014/main" id="{44A17CAA-4039-A712-9667-07A8D6154213}"/>
              </a:ext>
            </a:extLst>
          </p:cNvPr>
          <p:cNvGraphicFramePr>
            <a:graphicFrameLocks noGrp="1"/>
          </p:cNvGraphicFramePr>
          <p:nvPr>
            <p:ph idx="1"/>
            <p:extLst>
              <p:ext uri="{D42A27DB-BD31-4B8C-83A1-F6EECF244321}">
                <p14:modId xmlns:p14="http://schemas.microsoft.com/office/powerpoint/2010/main" val="2973316332"/>
              </p:ext>
            </p:extLst>
          </p:nvPr>
        </p:nvGraphicFramePr>
        <p:xfrm>
          <a:off x="4862439" y="825810"/>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2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158C7-756E-4B14-8EDD-4AF944D1F1BA}"/>
              </a:ext>
            </a:extLst>
          </p:cNvPr>
          <p:cNvSpPr>
            <a:spLocks noGrp="1"/>
          </p:cNvSpPr>
          <p:nvPr>
            <p:ph type="title"/>
          </p:nvPr>
        </p:nvSpPr>
        <p:spPr>
          <a:xfrm>
            <a:off x="532478" y="374210"/>
            <a:ext cx="10648552" cy="739366"/>
          </a:xfrm>
        </p:spPr>
        <p:txBody>
          <a:bodyPr>
            <a:normAutofit/>
          </a:bodyPr>
          <a:lstStyle/>
          <a:p>
            <a:r>
              <a:rPr lang="en-US" b="1">
                <a:ln w="10541" cmpd="sng">
                  <a:solidFill>
                    <a:prstClr val="white"/>
                  </a:solidFill>
                  <a:prstDash val="solid"/>
                </a:ln>
                <a:effectLst/>
              </a:rPr>
              <a:t>Adult and Family Services Goals and Initiatives</a:t>
            </a:r>
          </a:p>
        </p:txBody>
      </p:sp>
      <p:graphicFrame>
        <p:nvGraphicFramePr>
          <p:cNvPr id="8" name="Content Placeholder 5">
            <a:extLst>
              <a:ext uri="{FF2B5EF4-FFF2-40B4-BE49-F238E27FC236}">
                <a16:creationId xmlns:a16="http://schemas.microsoft.com/office/drawing/2014/main" id="{E05A7E4B-3944-04B4-D250-2F1F0D7FB527}"/>
              </a:ext>
            </a:extLst>
          </p:cNvPr>
          <p:cNvGraphicFramePr>
            <a:graphicFrameLocks noGrp="1"/>
          </p:cNvGraphicFramePr>
          <p:nvPr>
            <p:ph idx="1"/>
            <p:extLst>
              <p:ext uri="{D42A27DB-BD31-4B8C-83A1-F6EECF244321}">
                <p14:modId xmlns:p14="http://schemas.microsoft.com/office/powerpoint/2010/main" val="3397640746"/>
              </p:ext>
            </p:extLst>
          </p:nvPr>
        </p:nvGraphicFramePr>
        <p:xfrm>
          <a:off x="217283" y="1348966"/>
          <a:ext cx="11389260" cy="520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38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a:extLst>
            <a:ext uri="{FF2B5EF4-FFF2-40B4-BE49-F238E27FC236}">
              <a16:creationId xmlns:a16="http://schemas.microsoft.com/office/drawing/2014/main" id="{6A5A8C63-398F-76EC-1676-3082CD1845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96B54-EB09-4862-9132-7E081156F379}"/>
              </a:ext>
            </a:extLst>
          </p:cNvPr>
          <p:cNvSpPr>
            <a:spLocks noGrp="1"/>
          </p:cNvSpPr>
          <p:nvPr>
            <p:ph idx="1"/>
          </p:nvPr>
        </p:nvSpPr>
        <p:spPr>
          <a:xfrm>
            <a:off x="990600" y="1759333"/>
            <a:ext cx="10363200" cy="4623882"/>
          </a:xfrm>
        </p:spPr>
        <p:txBody>
          <a:bodyPr vert="horz" lIns="91440" tIns="45720" rIns="91440" bIns="45720" rtlCol="0" anchor="t">
            <a:normAutofit/>
          </a:bodyPr>
          <a:lstStyle/>
          <a:p>
            <a:pPr marL="0" indent="0" algn="ctr">
              <a:buNone/>
            </a:pPr>
            <a:r>
              <a:rPr lang="en-US" sz="2200" i="1" dirty="0"/>
              <a:t>The mission of the Delaware County Single County Authority is to assure the provision of a comprehensive array of quality alcohol and other drug services for eligible children and adults that will assist them to maximize their human potential.</a:t>
            </a:r>
          </a:p>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endParaRPr lang="en-US" sz="1200" i="1" dirty="0">
              <a:solidFill>
                <a:prstClr val="white"/>
              </a:solidFill>
            </a:endParaRPr>
          </a:p>
          <a:p>
            <a:pPr marL="0" indent="0" algn="ctr">
              <a:buNone/>
            </a:pPr>
            <a:r>
              <a:rPr lang="en-US" sz="2200" i="1" dirty="0"/>
              <a:t>Who We Are: The Office of Drug and Alcohol, also referred to as the Single County Authority is an administrative office that oversees the delivery of treatment and prevention services in Delaware County.</a:t>
            </a:r>
          </a:p>
          <a:p>
            <a:pPr marL="0" indent="0" algn="ctr">
              <a:buNone/>
            </a:pPr>
            <a:endParaRPr lang="en-US" sz="1200" i="1" dirty="0"/>
          </a:p>
          <a:p>
            <a:pPr marL="0" indent="0" algn="ctr">
              <a:buNone/>
            </a:pPr>
            <a:r>
              <a:rPr lang="en-US" sz="2200" i="1" dirty="0"/>
              <a:t>What We Do: The Office of Drug and Alcohol Programs provides funding for prevention, intervention, and treatment services to all eligible Delaware County children, adults, and families.</a:t>
            </a:r>
          </a:p>
        </p:txBody>
      </p:sp>
      <p:sp>
        <p:nvSpPr>
          <p:cNvPr id="4" name="Title 1">
            <a:extLst>
              <a:ext uri="{FF2B5EF4-FFF2-40B4-BE49-F238E27FC236}">
                <a16:creationId xmlns:a16="http://schemas.microsoft.com/office/drawing/2014/main" id="{229351C4-1DCD-9484-D1A9-CB9794053D54}"/>
              </a:ext>
            </a:extLst>
          </p:cNvPr>
          <p:cNvSpPr txBox="1">
            <a:spLocks/>
          </p:cNvSpPr>
          <p:nvPr/>
        </p:nvSpPr>
        <p:spPr bwMode="auto">
          <a:xfrm>
            <a:off x="342900" y="481519"/>
            <a:ext cx="1150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a:ln w="10541" cmpd="sng">
                  <a:solidFill>
                    <a:prstClr val="white"/>
                  </a:solidFill>
                  <a:prstDash val="solid"/>
                </a:ln>
                <a:solidFill>
                  <a:srgbClr val="B76C00">
                    <a:lumMod val="75000"/>
                  </a:srgbClr>
                </a:solidFill>
                <a:effectLst/>
                <a:uLnTx/>
                <a:uFillTx/>
                <a:latin typeface="Trebuchet MS" panose="020B0603020202020204"/>
                <a:ea typeface="+mj-ea"/>
                <a:cs typeface="+mj-cs"/>
              </a:rPr>
              <a:t>Drug and Alcohol Mission and Vision Statements</a:t>
            </a:r>
          </a:p>
        </p:txBody>
      </p:sp>
    </p:spTree>
    <p:extLst>
      <p:ext uri="{BB962C8B-B14F-4D97-AF65-F5344CB8AC3E}">
        <p14:creationId xmlns:p14="http://schemas.microsoft.com/office/powerpoint/2010/main" val="50793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837145" cy="4093028"/>
          </a:xfrm>
        </p:spPr>
        <p:txBody>
          <a:bodyPr anchor="ctr">
            <a:normAutofit/>
          </a:bodyPr>
          <a:lstStyle/>
          <a:p>
            <a:r>
              <a:rPr lang="en-US" sz="3100" b="1">
                <a:ln w="10541" cmpd="sng">
                  <a:solidFill>
                    <a:prstClr val="white"/>
                  </a:solidFill>
                  <a:prstDash val="solid"/>
                </a:ln>
                <a:solidFill>
                  <a:schemeClr val="accent1">
                    <a:lumMod val="75000"/>
                  </a:schemeClr>
                </a:solidFill>
                <a:effectLst/>
              </a:rPr>
              <a:t>Drug and Alcohol Accomplishments </a:t>
            </a:r>
            <a:endParaRPr lang="en-US" sz="3100" b="1">
              <a:ln w="10541" cmpd="sng">
                <a:solidFill>
                  <a:prstClr val="white"/>
                </a:solidFill>
                <a:prstDash val="solid"/>
              </a:ln>
              <a:solidFill>
                <a:schemeClr val="accent1">
                  <a:lumMod val="75000"/>
                </a:schemeClr>
              </a:solidFill>
            </a:endParaRPr>
          </a:p>
        </p:txBody>
      </p:sp>
      <p:graphicFrame>
        <p:nvGraphicFramePr>
          <p:cNvPr id="29" name="Content Placeholder 26">
            <a:extLst>
              <a:ext uri="{FF2B5EF4-FFF2-40B4-BE49-F238E27FC236}">
                <a16:creationId xmlns:a16="http://schemas.microsoft.com/office/drawing/2014/main" id="{28F3D316-3A64-657B-2C30-7CAE37BC067C}"/>
              </a:ext>
            </a:extLst>
          </p:cNvPr>
          <p:cNvGraphicFramePr>
            <a:graphicFrameLocks noGrp="1"/>
          </p:cNvGraphicFramePr>
          <p:nvPr>
            <p:ph idx="1"/>
          </p:nvPr>
        </p:nvGraphicFramePr>
        <p:xfrm>
          <a:off x="4916383" y="-237507"/>
          <a:ext cx="701831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13CB9DA-5FAB-E87F-DC62-EDB592690BF6}"/>
              </a:ext>
            </a:extLst>
          </p:cNvPr>
          <p:cNvSpPr txBox="1"/>
          <p:nvPr/>
        </p:nvSpPr>
        <p:spPr>
          <a:xfrm>
            <a:off x="5427023" y="617518"/>
            <a:ext cx="6112496" cy="1200329"/>
          </a:xfrm>
          <a:prstGeom prst="rect">
            <a:avLst/>
          </a:prstGeom>
          <a:noFill/>
        </p:spPr>
        <p:txBody>
          <a:bodyPr wrap="square" rtlCol="0">
            <a:spAutoFit/>
          </a:bodyPr>
          <a:lstStyle/>
          <a:p>
            <a:r>
              <a:rPr lang="en-US" sz="2400">
                <a:solidFill>
                  <a:schemeClr val="bg1"/>
                </a:solidFill>
              </a:rPr>
              <a:t>Expanded and enhanced coordination and outreach with the Certified Recovery Specialist Warm Hand-off Program </a:t>
            </a:r>
          </a:p>
        </p:txBody>
      </p:sp>
      <p:sp>
        <p:nvSpPr>
          <p:cNvPr id="5" name="TextBox 4">
            <a:extLst>
              <a:ext uri="{FF2B5EF4-FFF2-40B4-BE49-F238E27FC236}">
                <a16:creationId xmlns:a16="http://schemas.microsoft.com/office/drawing/2014/main" id="{BA414985-2475-CF65-72C2-3B83598A6163}"/>
              </a:ext>
            </a:extLst>
          </p:cNvPr>
          <p:cNvSpPr txBox="1"/>
          <p:nvPr/>
        </p:nvSpPr>
        <p:spPr>
          <a:xfrm>
            <a:off x="5106391" y="2576945"/>
            <a:ext cx="6685806" cy="1200329"/>
          </a:xfrm>
          <a:prstGeom prst="rect">
            <a:avLst/>
          </a:prstGeom>
          <a:noFill/>
        </p:spPr>
        <p:txBody>
          <a:bodyPr wrap="square" rtlCol="0">
            <a:spAutoFit/>
          </a:bodyPr>
          <a:lstStyle/>
          <a:p>
            <a:r>
              <a:rPr lang="en-US" sz="2400">
                <a:solidFill>
                  <a:schemeClr val="bg1"/>
                </a:solidFill>
              </a:rPr>
              <a:t>Established and implemented a Drug and Alcohol Crisis Stabilization Program called STAR (Stabilization, Triage, and Referral) </a:t>
            </a:r>
          </a:p>
        </p:txBody>
      </p:sp>
      <p:sp>
        <p:nvSpPr>
          <p:cNvPr id="6" name="TextBox 5">
            <a:extLst>
              <a:ext uri="{FF2B5EF4-FFF2-40B4-BE49-F238E27FC236}">
                <a16:creationId xmlns:a16="http://schemas.microsoft.com/office/drawing/2014/main" id="{1000703F-2950-A254-94A9-EA5595C7B7EE}"/>
              </a:ext>
            </a:extLst>
          </p:cNvPr>
          <p:cNvSpPr txBox="1"/>
          <p:nvPr/>
        </p:nvSpPr>
        <p:spPr>
          <a:xfrm>
            <a:off x="5225143" y="4417621"/>
            <a:ext cx="6567054" cy="1569660"/>
          </a:xfrm>
          <a:prstGeom prst="rect">
            <a:avLst/>
          </a:prstGeom>
          <a:noFill/>
        </p:spPr>
        <p:txBody>
          <a:bodyPr wrap="square" rtlCol="0">
            <a:spAutoFit/>
          </a:bodyPr>
          <a:lstStyle/>
          <a:p>
            <a:r>
              <a:rPr lang="en-US" sz="2400">
                <a:solidFill>
                  <a:schemeClr val="bg1"/>
                </a:solidFill>
              </a:rPr>
              <a:t>Expanded monitoring efforts and oversight of contracted providers by developing enhanced monitoring tools, updating the Single County Authority oversight and monitoring policy</a:t>
            </a:r>
          </a:p>
        </p:txBody>
      </p:sp>
    </p:spTree>
    <p:extLst>
      <p:ext uri="{BB962C8B-B14F-4D97-AF65-F5344CB8AC3E}">
        <p14:creationId xmlns:p14="http://schemas.microsoft.com/office/powerpoint/2010/main" val="219741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837145" cy="4093028"/>
          </a:xfrm>
        </p:spPr>
        <p:txBody>
          <a:bodyPr anchor="ctr">
            <a:normAutofit/>
          </a:bodyPr>
          <a:lstStyle/>
          <a:p>
            <a:r>
              <a:rPr lang="en-US" sz="3100" b="1">
                <a:ln w="10541" cmpd="sng">
                  <a:solidFill>
                    <a:prstClr val="white"/>
                  </a:solidFill>
                  <a:prstDash val="solid"/>
                </a:ln>
                <a:solidFill>
                  <a:schemeClr val="accent1">
                    <a:lumMod val="75000"/>
                  </a:schemeClr>
                </a:solidFill>
                <a:effectLst/>
              </a:rPr>
              <a:t>Drug and Alcohol Accomplishments </a:t>
            </a:r>
            <a:endParaRPr lang="en-US" sz="3100" b="1">
              <a:ln w="10541" cmpd="sng">
                <a:solidFill>
                  <a:prstClr val="white"/>
                </a:solidFill>
                <a:prstDash val="solid"/>
              </a:ln>
              <a:solidFill>
                <a:schemeClr val="accent1">
                  <a:lumMod val="75000"/>
                </a:schemeClr>
              </a:solidFill>
            </a:endParaRPr>
          </a:p>
        </p:txBody>
      </p:sp>
      <p:graphicFrame>
        <p:nvGraphicFramePr>
          <p:cNvPr id="29" name="Content Placeholder 26">
            <a:extLst>
              <a:ext uri="{FF2B5EF4-FFF2-40B4-BE49-F238E27FC236}">
                <a16:creationId xmlns:a16="http://schemas.microsoft.com/office/drawing/2014/main" id="{28F3D316-3A64-657B-2C30-7CAE37BC067C}"/>
              </a:ext>
            </a:extLst>
          </p:cNvPr>
          <p:cNvGraphicFramePr>
            <a:graphicFrameLocks noGrp="1"/>
          </p:cNvGraphicFramePr>
          <p:nvPr>
            <p:ph idx="1"/>
          </p:nvPr>
        </p:nvGraphicFramePr>
        <p:xfrm>
          <a:off x="4845132" y="629390"/>
          <a:ext cx="7346867" cy="6228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54D9E13-0388-8DCA-1927-72DC02AE83FA}"/>
              </a:ext>
            </a:extLst>
          </p:cNvPr>
          <p:cNvSpPr txBox="1"/>
          <p:nvPr/>
        </p:nvSpPr>
        <p:spPr>
          <a:xfrm>
            <a:off x="4952010" y="1246909"/>
            <a:ext cx="7042068" cy="1015663"/>
          </a:xfrm>
          <a:prstGeom prst="rect">
            <a:avLst/>
          </a:prstGeom>
          <a:noFill/>
        </p:spPr>
        <p:txBody>
          <a:bodyPr wrap="square" rtlCol="0">
            <a:spAutoFit/>
          </a:bodyPr>
          <a:lstStyle/>
          <a:p>
            <a:r>
              <a:rPr lang="en-US" sz="2000" dirty="0">
                <a:solidFill>
                  <a:schemeClr val="bg1"/>
                </a:solidFill>
              </a:rPr>
              <a:t>Developed a harm reduction policy guiding providers to adopt and apply practices that use person-centered, evidence-based public health strategies.</a:t>
            </a:r>
          </a:p>
        </p:txBody>
      </p:sp>
      <p:sp>
        <p:nvSpPr>
          <p:cNvPr id="5" name="TextBox 4">
            <a:extLst>
              <a:ext uri="{FF2B5EF4-FFF2-40B4-BE49-F238E27FC236}">
                <a16:creationId xmlns:a16="http://schemas.microsoft.com/office/drawing/2014/main" id="{6FC5DD30-B1C2-B0CD-E119-DF0BC6BDACC5}"/>
              </a:ext>
            </a:extLst>
          </p:cNvPr>
          <p:cNvSpPr txBox="1"/>
          <p:nvPr/>
        </p:nvSpPr>
        <p:spPr>
          <a:xfrm>
            <a:off x="5142015" y="3187866"/>
            <a:ext cx="6673933" cy="1323439"/>
          </a:xfrm>
          <a:prstGeom prst="rect">
            <a:avLst/>
          </a:prstGeom>
          <a:noFill/>
        </p:spPr>
        <p:txBody>
          <a:bodyPr wrap="square" rtlCol="0">
            <a:spAutoFit/>
          </a:bodyPr>
          <a:lstStyle/>
          <a:p>
            <a:r>
              <a:rPr lang="en-US" sz="2000" dirty="0">
                <a:solidFill>
                  <a:schemeClr val="bg1"/>
                </a:solidFill>
              </a:rPr>
              <a:t>Funded and assisted with coordination of three social wellness events through partnership with our contracted recovery house providers to enhance avenues to sober activities and events .</a:t>
            </a:r>
          </a:p>
        </p:txBody>
      </p:sp>
      <p:sp>
        <p:nvSpPr>
          <p:cNvPr id="6" name="TextBox 5">
            <a:extLst>
              <a:ext uri="{FF2B5EF4-FFF2-40B4-BE49-F238E27FC236}">
                <a16:creationId xmlns:a16="http://schemas.microsoft.com/office/drawing/2014/main" id="{7DB3C9B2-70DB-F882-3113-073BCC5BF2B3}"/>
              </a:ext>
            </a:extLst>
          </p:cNvPr>
          <p:cNvSpPr txBox="1"/>
          <p:nvPr/>
        </p:nvSpPr>
        <p:spPr>
          <a:xfrm>
            <a:off x="4952010" y="4969991"/>
            <a:ext cx="7042068" cy="1477328"/>
          </a:xfrm>
          <a:prstGeom prst="rect">
            <a:avLst/>
          </a:prstGeom>
          <a:noFill/>
        </p:spPr>
        <p:txBody>
          <a:bodyPr wrap="square" rtlCol="0">
            <a:spAutoFit/>
          </a:bodyPr>
          <a:lstStyle/>
          <a:p>
            <a:pPr lvl="0"/>
            <a:r>
              <a:rPr lang="en-US">
                <a:solidFill>
                  <a:schemeClr val="bg1"/>
                </a:solidFill>
              </a:rPr>
              <a:t>Hosted the First Annual Delaware County Recovery month event: Delco Hope - Recovering Together 2024. Held at Delaware County Community College, the event celebrated the strength and courage of individuals in recovery while offering support to families and friends in the recovery community. </a:t>
            </a:r>
          </a:p>
        </p:txBody>
      </p:sp>
    </p:spTree>
    <p:extLst>
      <p:ext uri="{BB962C8B-B14F-4D97-AF65-F5344CB8AC3E}">
        <p14:creationId xmlns:p14="http://schemas.microsoft.com/office/powerpoint/2010/main" val="324733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525A-1EB7-1423-838B-D592E3409207}"/>
              </a:ext>
            </a:extLst>
          </p:cNvPr>
          <p:cNvSpPr>
            <a:spLocks noGrp="1"/>
          </p:cNvSpPr>
          <p:nvPr>
            <p:ph type="title"/>
          </p:nvPr>
        </p:nvSpPr>
        <p:spPr>
          <a:xfrm>
            <a:off x="652481" y="1382486"/>
            <a:ext cx="3547581" cy="4093028"/>
          </a:xfrm>
        </p:spPr>
        <p:txBody>
          <a:bodyPr anchor="ctr">
            <a:normAutofit/>
          </a:bodyPr>
          <a:lstStyle/>
          <a:p>
            <a:r>
              <a:rPr lang="en-US" sz="3100" b="1">
                <a:ln w="10541" cmpd="sng">
                  <a:solidFill>
                    <a:prstClr val="white"/>
                  </a:solidFill>
                  <a:prstDash val="solid"/>
                </a:ln>
                <a:solidFill>
                  <a:schemeClr val="accent1">
                    <a:lumMod val="75000"/>
                  </a:schemeClr>
                </a:solidFill>
                <a:effectLst/>
              </a:rPr>
              <a:t>Drug and Alcohol Accomplishments</a:t>
            </a:r>
            <a:br>
              <a:rPr lang="en-US" sz="3100" b="1">
                <a:ln w="10541" cmpd="sng">
                  <a:solidFill>
                    <a:schemeClr val="tx1"/>
                  </a:solidFill>
                  <a:prstDash val="solid"/>
                </a:ln>
                <a:solidFill>
                  <a:schemeClr val="accent1">
                    <a:lumMod val="75000"/>
                  </a:schemeClr>
                </a:solidFill>
              </a:rPr>
            </a:br>
            <a:endParaRPr lang="en-US" sz="3100">
              <a:solidFill>
                <a:schemeClr val="accent1">
                  <a:lumMod val="75000"/>
                </a:schemeClr>
              </a:solidFill>
            </a:endParaRPr>
          </a:p>
        </p:txBody>
      </p:sp>
      <p:graphicFrame>
        <p:nvGraphicFramePr>
          <p:cNvPr id="30" name="Content Placeholder 26">
            <a:extLst>
              <a:ext uri="{FF2B5EF4-FFF2-40B4-BE49-F238E27FC236}">
                <a16:creationId xmlns:a16="http://schemas.microsoft.com/office/drawing/2014/main" id="{93312702-76F2-ABDC-4EED-4BCF567CF70D}"/>
              </a:ext>
            </a:extLst>
          </p:cNvPr>
          <p:cNvGraphicFramePr>
            <a:graphicFrameLocks noGrp="1"/>
          </p:cNvGraphicFramePr>
          <p:nvPr>
            <p:ph idx="1"/>
          </p:nvPr>
        </p:nvGraphicFramePr>
        <p:xfrm>
          <a:off x="4685122" y="226243"/>
          <a:ext cx="7305773" cy="6438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7E87090-D054-0DFC-9147-A129819A97A5}"/>
              </a:ext>
            </a:extLst>
          </p:cNvPr>
          <p:cNvSpPr txBox="1"/>
          <p:nvPr/>
        </p:nvSpPr>
        <p:spPr>
          <a:xfrm>
            <a:off x="4999511" y="866900"/>
            <a:ext cx="6626431" cy="1323439"/>
          </a:xfrm>
          <a:prstGeom prst="rect">
            <a:avLst/>
          </a:prstGeom>
          <a:noFill/>
        </p:spPr>
        <p:txBody>
          <a:bodyPr wrap="square" rtlCol="0">
            <a:spAutoFit/>
          </a:bodyPr>
          <a:lstStyle/>
          <a:p>
            <a:r>
              <a:rPr lang="en-US" sz="2000" dirty="0">
                <a:solidFill>
                  <a:schemeClr val="bg1"/>
                </a:solidFill>
              </a:rPr>
              <a:t>Continued efforts for the Prevention Needs and Resource including conducting a virtual survey, small group youth conversations, and adult small group conversations .</a:t>
            </a:r>
          </a:p>
        </p:txBody>
      </p:sp>
      <p:sp>
        <p:nvSpPr>
          <p:cNvPr id="4" name="TextBox 3">
            <a:extLst>
              <a:ext uri="{FF2B5EF4-FFF2-40B4-BE49-F238E27FC236}">
                <a16:creationId xmlns:a16="http://schemas.microsoft.com/office/drawing/2014/main" id="{138F4B1F-0E7C-9A30-BD1F-96094E8B81C5}"/>
              </a:ext>
            </a:extLst>
          </p:cNvPr>
          <p:cNvSpPr txBox="1"/>
          <p:nvPr/>
        </p:nvSpPr>
        <p:spPr>
          <a:xfrm>
            <a:off x="4999511" y="2446317"/>
            <a:ext cx="6626431" cy="1631216"/>
          </a:xfrm>
          <a:prstGeom prst="rect">
            <a:avLst/>
          </a:prstGeom>
          <a:noFill/>
        </p:spPr>
        <p:txBody>
          <a:bodyPr wrap="square" rtlCol="0">
            <a:spAutoFit/>
          </a:bodyPr>
          <a:lstStyle/>
          <a:p>
            <a:r>
              <a:rPr lang="en-US" sz="2000">
                <a:solidFill>
                  <a:schemeClr val="bg1"/>
                </a:solidFill>
              </a:rPr>
              <a:t>Provided technical assistance and support to contracted recovery house providers to increase coordination of care and enhance professionalism across these services to meet Single County Authority standards and procedures. </a:t>
            </a:r>
          </a:p>
        </p:txBody>
      </p:sp>
      <p:sp>
        <p:nvSpPr>
          <p:cNvPr id="5" name="TextBox 4">
            <a:extLst>
              <a:ext uri="{FF2B5EF4-FFF2-40B4-BE49-F238E27FC236}">
                <a16:creationId xmlns:a16="http://schemas.microsoft.com/office/drawing/2014/main" id="{71812ECF-8AA7-6296-3B48-87875AA6755B}"/>
              </a:ext>
            </a:extLst>
          </p:cNvPr>
          <p:cNvSpPr txBox="1"/>
          <p:nvPr/>
        </p:nvSpPr>
        <p:spPr>
          <a:xfrm>
            <a:off x="4999512" y="4548250"/>
            <a:ext cx="6626430" cy="1015663"/>
          </a:xfrm>
          <a:prstGeom prst="rect">
            <a:avLst/>
          </a:prstGeom>
          <a:noFill/>
        </p:spPr>
        <p:txBody>
          <a:bodyPr wrap="square" rtlCol="0">
            <a:spAutoFit/>
          </a:bodyPr>
          <a:lstStyle/>
          <a:p>
            <a:pPr lvl="0"/>
            <a:r>
              <a:rPr lang="en-US" sz="2000">
                <a:solidFill>
                  <a:schemeClr val="bg1"/>
                </a:solidFill>
              </a:rPr>
              <a:t>Funded transportation services within all contracted outpatient providers to remove barriers to accessing treatment and recovery support services. </a:t>
            </a:r>
          </a:p>
        </p:txBody>
      </p:sp>
    </p:spTree>
    <p:extLst>
      <p:ext uri="{BB962C8B-B14F-4D97-AF65-F5344CB8AC3E}">
        <p14:creationId xmlns:p14="http://schemas.microsoft.com/office/powerpoint/2010/main" val="2364153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158C7-756E-4B14-8EDD-4AF944D1F1BA}"/>
              </a:ext>
            </a:extLst>
          </p:cNvPr>
          <p:cNvSpPr>
            <a:spLocks noGrp="1"/>
          </p:cNvSpPr>
          <p:nvPr>
            <p:ph type="title"/>
          </p:nvPr>
        </p:nvSpPr>
        <p:spPr>
          <a:xfrm>
            <a:off x="166255" y="115501"/>
            <a:ext cx="9702140" cy="1582669"/>
          </a:xfrm>
        </p:spPr>
        <p:txBody>
          <a:bodyPr>
            <a:normAutofit fontScale="90000"/>
          </a:bodyPr>
          <a:lstStyle/>
          <a:p>
            <a:pPr algn="ctr"/>
            <a:r>
              <a:rPr lang="en-US" b="1" dirty="0">
                <a:ln w="10541" cmpd="sng">
                  <a:solidFill>
                    <a:prstClr val="white"/>
                  </a:solidFill>
                  <a:prstDash val="solid"/>
                </a:ln>
                <a:effectLst/>
              </a:rPr>
              <a:t>Drug and Alcohol </a:t>
            </a:r>
            <a:br>
              <a:rPr lang="en-US" b="1" dirty="0">
                <a:ln w="10541" cmpd="sng">
                  <a:solidFill>
                    <a:prstClr val="white"/>
                  </a:solidFill>
                  <a:prstDash val="solid"/>
                </a:ln>
                <a:effectLst/>
              </a:rPr>
            </a:br>
            <a:r>
              <a:rPr lang="en-US" b="1" dirty="0">
                <a:ln w="10541" cmpd="sng">
                  <a:solidFill>
                    <a:prstClr val="white"/>
                  </a:solidFill>
                  <a:prstDash val="solid"/>
                </a:ln>
                <a:effectLst/>
              </a:rPr>
              <a:t>A Look into FY 25/26: Goal Planning and Objectives</a:t>
            </a:r>
          </a:p>
        </p:txBody>
      </p:sp>
      <p:graphicFrame>
        <p:nvGraphicFramePr>
          <p:cNvPr id="8" name="Content Placeholder 5">
            <a:extLst>
              <a:ext uri="{FF2B5EF4-FFF2-40B4-BE49-F238E27FC236}">
                <a16:creationId xmlns:a16="http://schemas.microsoft.com/office/drawing/2014/main" id="{6F765D3D-94E1-3D13-6542-D2A7246452F4}"/>
              </a:ext>
            </a:extLst>
          </p:cNvPr>
          <p:cNvGraphicFramePr>
            <a:graphicFrameLocks noGrp="1"/>
          </p:cNvGraphicFramePr>
          <p:nvPr>
            <p:ph idx="1"/>
          </p:nvPr>
        </p:nvGraphicFramePr>
        <p:xfrm>
          <a:off x="166255" y="1074656"/>
          <a:ext cx="11689517" cy="5667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1CD03E6-03B7-6A7F-D231-EAF14A73E6B8}"/>
              </a:ext>
            </a:extLst>
          </p:cNvPr>
          <p:cNvSpPr txBox="1"/>
          <p:nvPr/>
        </p:nvSpPr>
        <p:spPr>
          <a:xfrm>
            <a:off x="251241" y="2030681"/>
            <a:ext cx="256321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Release a Request for Proposal for Recovery House Services </a:t>
            </a:r>
          </a:p>
        </p:txBody>
      </p:sp>
      <p:sp>
        <p:nvSpPr>
          <p:cNvPr id="3" name="TextBox 2">
            <a:extLst>
              <a:ext uri="{FF2B5EF4-FFF2-40B4-BE49-F238E27FC236}">
                <a16:creationId xmlns:a16="http://schemas.microsoft.com/office/drawing/2014/main" id="{8E44C44D-1CE4-D4E1-07BE-E86731A11100}"/>
              </a:ext>
            </a:extLst>
          </p:cNvPr>
          <p:cNvSpPr txBox="1"/>
          <p:nvPr/>
        </p:nvSpPr>
        <p:spPr>
          <a:xfrm>
            <a:off x="3099461" y="1947553"/>
            <a:ext cx="256321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Plan and host the second annual recovery event in September 2025</a:t>
            </a:r>
          </a:p>
        </p:txBody>
      </p:sp>
      <p:sp>
        <p:nvSpPr>
          <p:cNvPr id="4" name="TextBox 3">
            <a:extLst>
              <a:ext uri="{FF2B5EF4-FFF2-40B4-BE49-F238E27FC236}">
                <a16:creationId xmlns:a16="http://schemas.microsoft.com/office/drawing/2014/main" id="{B083A00B-5254-404B-92B3-52EDF8E0A25A}"/>
              </a:ext>
            </a:extLst>
          </p:cNvPr>
          <p:cNvSpPr txBox="1"/>
          <p:nvPr/>
        </p:nvSpPr>
        <p:spPr>
          <a:xfrm>
            <a:off x="475014" y="3903990"/>
            <a:ext cx="3301339"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Utilize the Prevention Needs and Resource Assessment data to focus on priorities and continue to inform the strategic Drug and Alcohol prevention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C02B8AA9-0AD2-8A47-174A-FE60A2724741}"/>
              </a:ext>
            </a:extLst>
          </p:cNvPr>
          <p:cNvSpPr txBox="1"/>
          <p:nvPr/>
        </p:nvSpPr>
        <p:spPr>
          <a:xfrm>
            <a:off x="5947679" y="2030680"/>
            <a:ext cx="218691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Onboard two case management specialists </a:t>
            </a:r>
          </a:p>
        </p:txBody>
      </p:sp>
      <p:sp>
        <p:nvSpPr>
          <p:cNvPr id="7" name="TextBox 6">
            <a:extLst>
              <a:ext uri="{FF2B5EF4-FFF2-40B4-BE49-F238E27FC236}">
                <a16:creationId xmlns:a16="http://schemas.microsoft.com/office/drawing/2014/main" id="{B9BDA2E0-0E3B-E76F-0DD6-4100AFFFD6E3}"/>
              </a:ext>
            </a:extLst>
          </p:cNvPr>
          <p:cNvSpPr txBox="1"/>
          <p:nvPr/>
        </p:nvSpPr>
        <p:spPr>
          <a:xfrm>
            <a:off x="9167751" y="2030681"/>
            <a:ext cx="256321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Continue to maintain and oversee the operations of the STAR program </a:t>
            </a:r>
          </a:p>
        </p:txBody>
      </p:sp>
      <p:sp>
        <p:nvSpPr>
          <p:cNvPr id="9" name="TextBox 8">
            <a:extLst>
              <a:ext uri="{FF2B5EF4-FFF2-40B4-BE49-F238E27FC236}">
                <a16:creationId xmlns:a16="http://schemas.microsoft.com/office/drawing/2014/main" id="{5FF06428-AD10-5903-8089-AB83A43A2C51}"/>
              </a:ext>
            </a:extLst>
          </p:cNvPr>
          <p:cNvSpPr txBox="1"/>
          <p:nvPr/>
        </p:nvSpPr>
        <p:spPr>
          <a:xfrm>
            <a:off x="4286993" y="3998117"/>
            <a:ext cx="33013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Expand Warm Handoff opportunities through collaboration with the new Delaware County Overdose Response Team</a:t>
            </a:r>
          </a:p>
        </p:txBody>
      </p:sp>
      <p:sp>
        <p:nvSpPr>
          <p:cNvPr id="10" name="TextBox 9">
            <a:extLst>
              <a:ext uri="{FF2B5EF4-FFF2-40B4-BE49-F238E27FC236}">
                <a16:creationId xmlns:a16="http://schemas.microsoft.com/office/drawing/2014/main" id="{B932859B-C61E-C47F-3B6F-B751B353083A}"/>
              </a:ext>
            </a:extLst>
          </p:cNvPr>
          <p:cNvSpPr txBox="1"/>
          <p:nvPr/>
        </p:nvSpPr>
        <p:spPr>
          <a:xfrm>
            <a:off x="8502732" y="4263241"/>
            <a:ext cx="271945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Work with our PA Department of Drug and Alcohol Programs with our new contract agreement </a:t>
            </a:r>
          </a:p>
        </p:txBody>
      </p:sp>
    </p:spTree>
    <p:extLst>
      <p:ext uri="{BB962C8B-B14F-4D97-AF65-F5344CB8AC3E}">
        <p14:creationId xmlns:p14="http://schemas.microsoft.com/office/powerpoint/2010/main" val="333350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C1E2C-DCF4-4292-BEFC-5B4BEFDEC370}"/>
              </a:ext>
            </a:extLst>
          </p:cNvPr>
          <p:cNvSpPr>
            <a:spLocks noGrp="1"/>
          </p:cNvSpPr>
          <p:nvPr>
            <p:ph idx="1"/>
          </p:nvPr>
        </p:nvSpPr>
        <p:spPr>
          <a:xfrm>
            <a:off x="914400" y="1789888"/>
            <a:ext cx="10363200" cy="4623882"/>
          </a:xfrm>
        </p:spPr>
        <p:txBody>
          <a:bodyPr/>
          <a:lstStyle/>
          <a:p>
            <a:pPr marL="0" indent="0" algn="ctr">
              <a:buNone/>
            </a:pPr>
            <a:r>
              <a:rPr lang="en-US" sz="2200" i="1"/>
              <a:t>The mission of the Delaware County Office of Intellectual and Developmental Disabilities is to advance the health, welfare, rights, independence, and community inclusion of children and adults with intellectual and developmental disabilities and/or Autism Spectrum Disorder in Delaware County.</a:t>
            </a:r>
          </a:p>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endParaRPr lang="en-US" sz="2200" i="1">
              <a:solidFill>
                <a:prstClr val="white"/>
              </a:solidFill>
            </a:endParaRPr>
          </a:p>
          <a:p>
            <a:pPr marL="0" indent="0" algn="ctr">
              <a:buNone/>
            </a:pPr>
            <a:r>
              <a:rPr lang="en-US" sz="2200" i="1"/>
              <a:t>We envision a community that includes people with Intellectual and Developmental Disabilities and/or Autism Spectrum Disorder as full members of society who self-determine to the greatest extent possible, visualize fulfilling lives, and utilize natural and paid supports, as necessary, as part of a meaningful life. </a:t>
            </a:r>
          </a:p>
        </p:txBody>
      </p:sp>
      <p:sp>
        <p:nvSpPr>
          <p:cNvPr id="4" name="Title 1">
            <a:extLst>
              <a:ext uri="{FF2B5EF4-FFF2-40B4-BE49-F238E27FC236}">
                <a16:creationId xmlns:a16="http://schemas.microsoft.com/office/drawing/2014/main" id="{2181115E-1E9A-42A1-8767-A11110DF909B}"/>
              </a:ext>
            </a:extLst>
          </p:cNvPr>
          <p:cNvSpPr txBox="1">
            <a:spLocks/>
          </p:cNvSpPr>
          <p:nvPr/>
        </p:nvSpPr>
        <p:spPr bwMode="auto">
          <a:xfrm>
            <a:off x="342900" y="444230"/>
            <a:ext cx="1150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a:ln w="10541" cmpd="sng">
                  <a:solidFill>
                    <a:prstClr val="white"/>
                  </a:solidFill>
                  <a:prstDash val="solid"/>
                </a:ln>
                <a:solidFill>
                  <a:srgbClr val="B76C00">
                    <a:lumMod val="75000"/>
                  </a:srgbClr>
                </a:solidFill>
                <a:effectLst/>
                <a:uLnTx/>
                <a:uFillTx/>
                <a:latin typeface="Trebuchet MS" panose="020B0603020202020204"/>
                <a:ea typeface="+mj-ea"/>
                <a:cs typeface="+mj-cs"/>
              </a:rPr>
              <a:t>Intellectual and Developmental Disabilities Mission and Vision Statements</a:t>
            </a:r>
          </a:p>
        </p:txBody>
      </p:sp>
    </p:spTree>
    <p:extLst>
      <p:ext uri="{BB962C8B-B14F-4D97-AF65-F5344CB8AC3E}">
        <p14:creationId xmlns:p14="http://schemas.microsoft.com/office/powerpoint/2010/main" val="107506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9F0892-9C36-4F8F-A3D4-0257388D8122}"/>
              </a:ext>
            </a:extLst>
          </p:cNvPr>
          <p:cNvSpPr txBox="1">
            <a:spLocks/>
          </p:cNvSpPr>
          <p:nvPr/>
        </p:nvSpPr>
        <p:spPr bwMode="auto">
          <a:xfrm>
            <a:off x="1066800" y="1866900"/>
            <a:ext cx="9829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US" sz="7200" b="1" kern="0">
                <a:ln w="10541" cmpd="sng">
                  <a:solidFill>
                    <a:prstClr val="white"/>
                  </a:solidFill>
                  <a:prstDash val="solid"/>
                </a:ln>
                <a:solidFill>
                  <a:schemeClr val="accent3">
                    <a:lumMod val="75000"/>
                  </a:schemeClr>
                </a:solidFill>
                <a:effectLst/>
              </a:rPr>
              <a:t>Human Services Block Grant Planning</a:t>
            </a:r>
          </a:p>
        </p:txBody>
      </p:sp>
    </p:spTree>
    <p:extLst>
      <p:ext uri="{BB962C8B-B14F-4D97-AF65-F5344CB8AC3E}">
        <p14:creationId xmlns:p14="http://schemas.microsoft.com/office/powerpoint/2010/main" val="295025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7" name="Straight Connector 2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547581" cy="4093028"/>
          </a:xfrm>
        </p:spPr>
        <p:txBody>
          <a:bodyPr anchor="ctr">
            <a:normAutofit/>
          </a:bodyPr>
          <a:lstStyle/>
          <a:p>
            <a:pPr>
              <a:lnSpc>
                <a:spcPct val="90000"/>
              </a:lnSpc>
            </a:pPr>
            <a:r>
              <a:rPr lang="en-US" sz="3100" b="1">
                <a:ln w="10541" cmpd="sng">
                  <a:solidFill>
                    <a:prstClr val="white"/>
                  </a:solidFill>
                  <a:prstDash val="solid"/>
                </a:ln>
                <a:solidFill>
                  <a:schemeClr val="accent1">
                    <a:lumMod val="75000"/>
                  </a:schemeClr>
                </a:solidFill>
                <a:effectLst/>
              </a:rPr>
              <a:t>Intellectual and Developmental Disabilities Accomplishments</a:t>
            </a:r>
            <a:endParaRPr lang="en-US" sz="3100">
              <a:ln w="10541" cmpd="sng">
                <a:solidFill>
                  <a:schemeClr val="tx1"/>
                </a:solidFill>
                <a:prstDash val="solid"/>
              </a:ln>
              <a:solidFill>
                <a:schemeClr val="accent1">
                  <a:lumMod val="75000"/>
                </a:schemeClr>
              </a:solidFill>
            </a:endParaRPr>
          </a:p>
        </p:txBody>
      </p:sp>
      <p:sp>
        <p:nvSpPr>
          <p:cNvPr id="37" name="Rectangle 3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00890F4F-02CB-D0F5-4D44-8503CAC0F339}"/>
              </a:ext>
            </a:extLst>
          </p:cNvPr>
          <p:cNvGraphicFramePr>
            <a:graphicFrameLocks noGrp="1"/>
          </p:cNvGraphicFramePr>
          <p:nvPr>
            <p:ph idx="1"/>
            <p:extLst>
              <p:ext uri="{D42A27DB-BD31-4B8C-83A1-F6EECF244321}">
                <p14:modId xmlns:p14="http://schemas.microsoft.com/office/powerpoint/2010/main" val="3173721002"/>
              </p:ext>
            </p:extLst>
          </p:nvPr>
        </p:nvGraphicFramePr>
        <p:xfrm>
          <a:off x="4852543" y="497275"/>
          <a:ext cx="6692814" cy="5995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506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7" name="Straight Connector 2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1DD95AB-F014-51CF-67CE-C65D7028FD73}"/>
              </a:ext>
            </a:extLst>
          </p:cNvPr>
          <p:cNvSpPr>
            <a:spLocks noGrp="1"/>
          </p:cNvSpPr>
          <p:nvPr>
            <p:ph type="title"/>
          </p:nvPr>
        </p:nvSpPr>
        <p:spPr>
          <a:xfrm>
            <a:off x="652481" y="1382486"/>
            <a:ext cx="3547581" cy="4093028"/>
          </a:xfrm>
        </p:spPr>
        <p:txBody>
          <a:bodyPr anchor="ctr">
            <a:normAutofit/>
          </a:bodyPr>
          <a:lstStyle/>
          <a:p>
            <a:pPr>
              <a:lnSpc>
                <a:spcPct val="90000"/>
              </a:lnSpc>
            </a:pPr>
            <a:br>
              <a:rPr kumimoji="0" lang="en-US" sz="2800" b="1" i="0" u="none" strike="noStrike" kern="0" cap="none" spc="0" normalizeH="0" baseline="0" noProof="0">
                <a:ln w="10541" cmpd="sng">
                  <a:solidFill>
                    <a:prstClr val="white"/>
                  </a:solidFill>
                  <a:prstDash val="solid"/>
                </a:ln>
                <a:solidFill>
                  <a:schemeClr val="accent1">
                    <a:lumMod val="75000"/>
                  </a:schemeClr>
                </a:solidFill>
                <a:effectLst/>
                <a:uLnTx/>
                <a:uFillTx/>
                <a:latin typeface="Century Gothic" panose="020F0302020204030204"/>
                <a:ea typeface="+mj-ea"/>
                <a:cs typeface="+mj-cs"/>
              </a:rPr>
            </a:br>
            <a:r>
              <a:rPr kumimoji="0" lang="en-US" sz="2800" b="1" i="0" u="none" strike="noStrike" kern="0" cap="none" spc="0" normalizeH="0" baseline="0" noProof="0">
                <a:ln w="10541" cmpd="sng">
                  <a:solidFill>
                    <a:prstClr val="white"/>
                  </a:solidFill>
                  <a:prstDash val="solid"/>
                </a:ln>
                <a:solidFill>
                  <a:schemeClr val="accent1">
                    <a:lumMod val="75000"/>
                  </a:schemeClr>
                </a:solidFill>
                <a:effectLst/>
                <a:uLnTx/>
                <a:uFillTx/>
                <a:latin typeface="Century Gothic" panose="020F0302020204030204"/>
                <a:ea typeface="+mj-ea"/>
                <a:cs typeface="+mj-cs"/>
              </a:rPr>
              <a:t>Intellectual and Developmental Disabilities Accomplishments</a:t>
            </a:r>
            <a:endParaRPr lang="en-US" sz="2800">
              <a:solidFill>
                <a:schemeClr val="accent1">
                  <a:lumMod val="75000"/>
                </a:schemeClr>
              </a:solidFill>
            </a:endParaRPr>
          </a:p>
        </p:txBody>
      </p:sp>
      <p:sp>
        <p:nvSpPr>
          <p:cNvPr id="25" name="Rectangle 3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Content Placeholder 2">
            <a:extLst>
              <a:ext uri="{FF2B5EF4-FFF2-40B4-BE49-F238E27FC236}">
                <a16:creationId xmlns:a16="http://schemas.microsoft.com/office/drawing/2014/main" id="{987EA075-6350-8225-9F42-7EC44866D2D2}"/>
              </a:ext>
            </a:extLst>
          </p:cNvPr>
          <p:cNvGraphicFramePr>
            <a:graphicFrameLocks noGrp="1"/>
          </p:cNvGraphicFramePr>
          <p:nvPr>
            <p:ph idx="1"/>
            <p:extLst>
              <p:ext uri="{D42A27DB-BD31-4B8C-83A1-F6EECF244321}">
                <p14:modId xmlns:p14="http://schemas.microsoft.com/office/powerpoint/2010/main" val="2267234558"/>
              </p:ext>
            </p:extLst>
          </p:nvPr>
        </p:nvGraphicFramePr>
        <p:xfrm>
          <a:off x="4842647" y="212253"/>
          <a:ext cx="6692814" cy="590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142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5158C7-756E-4B14-8EDD-4AF944D1F1BA}"/>
              </a:ext>
            </a:extLst>
          </p:cNvPr>
          <p:cNvSpPr>
            <a:spLocks noGrp="1"/>
          </p:cNvSpPr>
          <p:nvPr>
            <p:ph type="title"/>
          </p:nvPr>
        </p:nvSpPr>
        <p:spPr>
          <a:xfrm>
            <a:off x="677334" y="609600"/>
            <a:ext cx="8596668" cy="1320800"/>
          </a:xfrm>
        </p:spPr>
        <p:txBody>
          <a:bodyPr>
            <a:normAutofit/>
          </a:bodyPr>
          <a:lstStyle/>
          <a:p>
            <a:r>
              <a:rPr lang="en-US" b="1">
                <a:ln w="10541" cmpd="sng">
                  <a:solidFill>
                    <a:prstClr val="white"/>
                  </a:solidFill>
                  <a:prstDash val="solid"/>
                </a:ln>
                <a:effectLst/>
              </a:rPr>
              <a:t>Intellectual and Developmental Disabilities  Goals and Initiatives</a:t>
            </a:r>
          </a:p>
        </p:txBody>
      </p:sp>
      <p:graphicFrame>
        <p:nvGraphicFramePr>
          <p:cNvPr id="8" name="Content Placeholder 5">
            <a:extLst>
              <a:ext uri="{FF2B5EF4-FFF2-40B4-BE49-F238E27FC236}">
                <a16:creationId xmlns:a16="http://schemas.microsoft.com/office/drawing/2014/main" id="{1E9E5D81-CA20-8FC5-1260-3121C6980980}"/>
              </a:ext>
            </a:extLst>
          </p:cNvPr>
          <p:cNvGraphicFramePr>
            <a:graphicFrameLocks noGrp="1"/>
          </p:cNvGraphicFramePr>
          <p:nvPr>
            <p:ph idx="1"/>
            <p:extLst>
              <p:ext uri="{D42A27DB-BD31-4B8C-83A1-F6EECF244321}">
                <p14:modId xmlns:p14="http://schemas.microsoft.com/office/powerpoint/2010/main" val="4216071571"/>
              </p:ext>
            </p:extLst>
          </p:nvPr>
        </p:nvGraphicFramePr>
        <p:xfrm>
          <a:off x="677863" y="1930400"/>
          <a:ext cx="9328623"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05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C1E2C-DCF4-4292-BEFC-5B4BEFDEC370}"/>
              </a:ext>
            </a:extLst>
          </p:cNvPr>
          <p:cNvSpPr>
            <a:spLocks noGrp="1"/>
          </p:cNvSpPr>
          <p:nvPr>
            <p:ph idx="1"/>
          </p:nvPr>
        </p:nvSpPr>
        <p:spPr>
          <a:xfrm>
            <a:off x="1260543" y="1624519"/>
            <a:ext cx="10363200" cy="4114800"/>
          </a:xfrm>
        </p:spPr>
        <p:txBody>
          <a:bodyPr/>
          <a:lstStyle/>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en-US" sz="2200" i="1" dirty="0">
                <a:solidFill>
                  <a:schemeClr val="tx1"/>
                </a:solidFill>
              </a:rPr>
              <a:t>Delaware County Department of Human Services, Mental Health Office’s mission is to assure the provision of a comprehensive array of quality mental health services and supports for eligible adults and children that will assist participants in maximizing autonomy, independence, and self-determination. </a:t>
            </a:r>
          </a:p>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endParaRPr lang="en-US" sz="2200" i="1" dirty="0">
              <a:solidFill>
                <a:schemeClr val="tx1"/>
              </a:solidFill>
            </a:endParaRPr>
          </a:p>
          <a:p>
            <a:pPr marL="0" indent="0" algn="ctr">
              <a:spcBef>
                <a:spcPts val="0"/>
              </a:spcBef>
              <a:spcAft>
                <a:spcPts val="6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Lst>
            </a:pPr>
            <a:r>
              <a:rPr lang="en-US" sz="2200" i="1" dirty="0">
                <a:solidFill>
                  <a:schemeClr val="tx1"/>
                </a:solidFill>
              </a:rPr>
              <a:t>We do this by collaborating with as many adults, families, systems, and providers as possible to identify individuals who are in need of mental health services.  We strive to educate all of our stakeholders and our systems partners regarding the need for and the delivery of culturally competent, trauma informed, and evidence-based services.</a:t>
            </a:r>
            <a:endParaRPr lang="en-US" sz="2200" i="1" dirty="0">
              <a:solidFill>
                <a:prstClr val="white"/>
              </a:solidFill>
            </a:endParaRPr>
          </a:p>
        </p:txBody>
      </p:sp>
      <p:sp>
        <p:nvSpPr>
          <p:cNvPr id="4" name="Title 1">
            <a:extLst>
              <a:ext uri="{FF2B5EF4-FFF2-40B4-BE49-F238E27FC236}">
                <a16:creationId xmlns:a16="http://schemas.microsoft.com/office/drawing/2014/main" id="{2181115E-1E9A-42A1-8767-A11110DF909B}"/>
              </a:ext>
            </a:extLst>
          </p:cNvPr>
          <p:cNvSpPr txBox="1">
            <a:spLocks/>
          </p:cNvSpPr>
          <p:nvPr/>
        </p:nvSpPr>
        <p:spPr bwMode="auto">
          <a:xfrm>
            <a:off x="1828800" y="381000"/>
            <a:ext cx="86900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a:ln w="10541" cmpd="sng">
                  <a:solidFill>
                    <a:prstClr val="white"/>
                  </a:solidFill>
                  <a:prstDash val="solid"/>
                </a:ln>
                <a:solidFill>
                  <a:srgbClr val="B76C00">
                    <a:lumMod val="75000"/>
                  </a:srgbClr>
                </a:solidFill>
                <a:effectLst/>
                <a:uLnTx/>
                <a:uFillTx/>
                <a:latin typeface="Trebuchet MS" panose="020B0603020202020204"/>
                <a:ea typeface="+mj-ea"/>
                <a:cs typeface="+mj-cs"/>
              </a:rPr>
              <a:t>Mental Health Mission and Vision Statements</a:t>
            </a:r>
          </a:p>
        </p:txBody>
      </p:sp>
    </p:spTree>
    <p:extLst>
      <p:ext uri="{BB962C8B-B14F-4D97-AF65-F5344CB8AC3E}">
        <p14:creationId xmlns:p14="http://schemas.microsoft.com/office/powerpoint/2010/main" val="373605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547581" cy="4093028"/>
          </a:xfrm>
        </p:spPr>
        <p:txBody>
          <a:bodyPr anchor="ctr">
            <a:normAutofit/>
          </a:bodyPr>
          <a:lstStyle/>
          <a:p>
            <a:r>
              <a:rPr lang="en-US" sz="3100" b="1">
                <a:ln w="10541" cmpd="sng">
                  <a:solidFill>
                    <a:schemeClr val="tx1"/>
                  </a:solidFill>
                  <a:prstDash val="solid"/>
                </a:ln>
                <a:solidFill>
                  <a:schemeClr val="accent1">
                    <a:lumMod val="75000"/>
                  </a:schemeClr>
                </a:solidFill>
                <a:effectLst/>
              </a:rPr>
              <a:t> </a:t>
            </a:r>
            <a:r>
              <a:rPr lang="en-US" sz="3100" b="1">
                <a:ln w="10541" cmpd="sng">
                  <a:solidFill>
                    <a:prstClr val="white"/>
                  </a:solidFill>
                  <a:prstDash val="solid"/>
                </a:ln>
                <a:solidFill>
                  <a:schemeClr val="accent1">
                    <a:lumMod val="75000"/>
                  </a:schemeClr>
                </a:solidFill>
                <a:effectLst/>
              </a:rPr>
              <a:t>Mental Health Accomplishments</a:t>
            </a:r>
            <a:endParaRPr lang="en-US" sz="3100">
              <a:ln w="10541" cmpd="sng">
                <a:solidFill>
                  <a:schemeClr val="tx1"/>
                </a:solidFill>
                <a:prstDash val="solid"/>
              </a:ln>
              <a:solidFill>
                <a:schemeClr val="accent1">
                  <a:lumMod val="75000"/>
                </a:schemeClr>
              </a:solidFill>
            </a:endParaRPr>
          </a:p>
        </p:txBody>
      </p:sp>
      <p:graphicFrame>
        <p:nvGraphicFramePr>
          <p:cNvPr id="10" name="Content Placeholder 2">
            <a:extLst>
              <a:ext uri="{FF2B5EF4-FFF2-40B4-BE49-F238E27FC236}">
                <a16:creationId xmlns:a16="http://schemas.microsoft.com/office/drawing/2014/main" id="{F76437AA-5B60-DE40-9353-8E6D5DC0DDA1}"/>
              </a:ext>
            </a:extLst>
          </p:cNvPr>
          <p:cNvGraphicFramePr>
            <a:graphicFrameLocks noGrp="1"/>
          </p:cNvGraphicFramePr>
          <p:nvPr>
            <p:ph idx="1"/>
            <p:extLst>
              <p:ext uri="{D42A27DB-BD31-4B8C-83A1-F6EECF244321}">
                <p14:modId xmlns:p14="http://schemas.microsoft.com/office/powerpoint/2010/main" val="3511862395"/>
              </p:ext>
            </p:extLst>
          </p:nvPr>
        </p:nvGraphicFramePr>
        <p:xfrm>
          <a:off x="4852543" y="660903"/>
          <a:ext cx="6692814" cy="5106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10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7" name="Group 16">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8" name="Straight Connector 17">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547581" cy="4093028"/>
          </a:xfrm>
        </p:spPr>
        <p:txBody>
          <a:bodyPr anchor="ctr">
            <a:normAutofit/>
          </a:bodyPr>
          <a:lstStyle/>
          <a:p>
            <a:r>
              <a:rPr lang="en-US" sz="3100" b="1">
                <a:ln w="10541" cmpd="sng">
                  <a:solidFill>
                    <a:schemeClr val="tx1"/>
                  </a:solidFill>
                  <a:prstDash val="solid"/>
                </a:ln>
                <a:solidFill>
                  <a:schemeClr val="accent1">
                    <a:lumMod val="75000"/>
                  </a:schemeClr>
                </a:solidFill>
                <a:effectLst/>
              </a:rPr>
              <a:t> </a:t>
            </a:r>
            <a:r>
              <a:rPr lang="en-US" sz="3100" b="1">
                <a:ln w="10541" cmpd="sng">
                  <a:solidFill>
                    <a:prstClr val="white"/>
                  </a:solidFill>
                  <a:prstDash val="solid"/>
                </a:ln>
                <a:solidFill>
                  <a:schemeClr val="accent1">
                    <a:lumMod val="75000"/>
                  </a:schemeClr>
                </a:solidFill>
                <a:effectLst/>
              </a:rPr>
              <a:t>Mental Health Accomplishments</a:t>
            </a:r>
            <a:endParaRPr lang="en-US" sz="3100">
              <a:ln w="10541" cmpd="sng">
                <a:solidFill>
                  <a:schemeClr val="tx1"/>
                </a:solidFill>
                <a:prstDash val="solid"/>
              </a:ln>
              <a:solidFill>
                <a:schemeClr val="accent1">
                  <a:lumMod val="75000"/>
                </a:schemeClr>
              </a:solidFill>
            </a:endParaRPr>
          </a:p>
        </p:txBody>
      </p:sp>
      <p:sp>
        <p:nvSpPr>
          <p:cNvPr id="28" name="Rectangle 27">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10" name="Content Placeholder 2">
            <a:extLst>
              <a:ext uri="{FF2B5EF4-FFF2-40B4-BE49-F238E27FC236}">
                <a16:creationId xmlns:a16="http://schemas.microsoft.com/office/drawing/2014/main" id="{F76437AA-5B60-DE40-9353-8E6D5DC0DDA1}"/>
              </a:ext>
            </a:extLst>
          </p:cNvPr>
          <p:cNvGraphicFramePr>
            <a:graphicFrameLocks noGrp="1"/>
          </p:cNvGraphicFramePr>
          <p:nvPr>
            <p:ph idx="1"/>
            <p:extLst>
              <p:ext uri="{D42A27DB-BD31-4B8C-83A1-F6EECF244321}">
                <p14:modId xmlns:p14="http://schemas.microsoft.com/office/powerpoint/2010/main" val="638599888"/>
              </p:ext>
            </p:extLst>
          </p:nvPr>
        </p:nvGraphicFramePr>
        <p:xfrm>
          <a:off x="4852543" y="642796"/>
          <a:ext cx="6692814" cy="5124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764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7" name="Group 16">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8" name="Straight Connector 17">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43A1A8A8-9EB9-4B59-A35C-2F798FEED1C1}"/>
              </a:ext>
            </a:extLst>
          </p:cNvPr>
          <p:cNvSpPr>
            <a:spLocks noGrp="1"/>
          </p:cNvSpPr>
          <p:nvPr>
            <p:ph type="title"/>
          </p:nvPr>
        </p:nvSpPr>
        <p:spPr>
          <a:xfrm>
            <a:off x="652481" y="1382486"/>
            <a:ext cx="3547581" cy="4093028"/>
          </a:xfrm>
        </p:spPr>
        <p:txBody>
          <a:bodyPr anchor="ctr">
            <a:normAutofit/>
          </a:bodyPr>
          <a:lstStyle/>
          <a:p>
            <a:r>
              <a:rPr lang="en-US" sz="3100" b="1">
                <a:ln w="10541" cmpd="sng">
                  <a:solidFill>
                    <a:schemeClr val="tx1"/>
                  </a:solidFill>
                  <a:prstDash val="solid"/>
                </a:ln>
                <a:solidFill>
                  <a:schemeClr val="accent1">
                    <a:lumMod val="75000"/>
                  </a:schemeClr>
                </a:solidFill>
                <a:effectLst/>
              </a:rPr>
              <a:t> </a:t>
            </a:r>
            <a:r>
              <a:rPr lang="en-US" sz="3100" b="1">
                <a:ln w="10541" cmpd="sng">
                  <a:solidFill>
                    <a:prstClr val="white"/>
                  </a:solidFill>
                  <a:prstDash val="solid"/>
                </a:ln>
                <a:solidFill>
                  <a:schemeClr val="accent1">
                    <a:lumMod val="75000"/>
                  </a:schemeClr>
                </a:solidFill>
                <a:effectLst/>
              </a:rPr>
              <a:t>Mental Health Accomplishments</a:t>
            </a:r>
            <a:endParaRPr lang="en-US" sz="3100">
              <a:ln w="10541" cmpd="sng">
                <a:solidFill>
                  <a:schemeClr val="tx1"/>
                </a:solidFill>
                <a:prstDash val="solid"/>
              </a:ln>
              <a:solidFill>
                <a:schemeClr val="accent1">
                  <a:lumMod val="75000"/>
                </a:schemeClr>
              </a:solidFill>
            </a:endParaRPr>
          </a:p>
        </p:txBody>
      </p:sp>
      <p:sp>
        <p:nvSpPr>
          <p:cNvPr id="28" name="Rectangle 27">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10" name="Content Placeholder 2">
            <a:extLst>
              <a:ext uri="{FF2B5EF4-FFF2-40B4-BE49-F238E27FC236}">
                <a16:creationId xmlns:a16="http://schemas.microsoft.com/office/drawing/2014/main" id="{F76437AA-5B60-DE40-9353-8E6D5DC0DDA1}"/>
              </a:ext>
            </a:extLst>
          </p:cNvPr>
          <p:cNvGraphicFramePr>
            <a:graphicFrameLocks noGrp="1"/>
          </p:cNvGraphicFramePr>
          <p:nvPr>
            <p:ph idx="1"/>
            <p:extLst>
              <p:ext uri="{D42A27DB-BD31-4B8C-83A1-F6EECF244321}">
                <p14:modId xmlns:p14="http://schemas.microsoft.com/office/powerpoint/2010/main" val="2267726489"/>
              </p:ext>
            </p:extLst>
          </p:nvPr>
        </p:nvGraphicFramePr>
        <p:xfrm>
          <a:off x="4852543" y="944564"/>
          <a:ext cx="6692814" cy="529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96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4">
            <a:extLst>
              <a:ext uri="{FF2B5EF4-FFF2-40B4-BE49-F238E27FC236}">
                <a16:creationId xmlns:a16="http://schemas.microsoft.com/office/drawing/2014/main" id="{4A5158C7-756E-4B14-8EDD-4AF944D1F1BA}"/>
              </a:ext>
            </a:extLst>
          </p:cNvPr>
          <p:cNvSpPr>
            <a:spLocks noGrp="1"/>
          </p:cNvSpPr>
          <p:nvPr>
            <p:ph type="title"/>
          </p:nvPr>
        </p:nvSpPr>
        <p:spPr>
          <a:xfrm>
            <a:off x="1286933" y="609600"/>
            <a:ext cx="10197494" cy="730313"/>
          </a:xfrm>
        </p:spPr>
        <p:txBody>
          <a:bodyPr>
            <a:normAutofit/>
          </a:bodyPr>
          <a:lstStyle/>
          <a:p>
            <a:r>
              <a:rPr lang="en-US" b="1">
                <a:ln w="10541" cmpd="sng">
                  <a:solidFill>
                    <a:prstClr val="white"/>
                  </a:solidFill>
                  <a:prstDash val="solid"/>
                </a:ln>
                <a:effectLst/>
              </a:rPr>
              <a:t>Mental Health Goals and Initiatives</a:t>
            </a:r>
          </a:p>
        </p:txBody>
      </p:sp>
      <p:sp>
        <p:nvSpPr>
          <p:cNvPr id="14" name="Isosceles Triangle 13">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8" name="Content Placeholder 5">
            <a:extLst>
              <a:ext uri="{FF2B5EF4-FFF2-40B4-BE49-F238E27FC236}">
                <a16:creationId xmlns:a16="http://schemas.microsoft.com/office/drawing/2014/main" id="{1E9E5D81-CA20-8FC5-1260-3121C6980980}"/>
              </a:ext>
            </a:extLst>
          </p:cNvPr>
          <p:cNvGraphicFramePr>
            <a:graphicFrameLocks noGrp="1"/>
          </p:cNvGraphicFramePr>
          <p:nvPr>
            <p:ph idx="1"/>
            <p:extLst>
              <p:ext uri="{D42A27DB-BD31-4B8C-83A1-F6EECF244321}">
                <p14:modId xmlns:p14="http://schemas.microsoft.com/office/powerpoint/2010/main" val="1406171251"/>
              </p:ext>
            </p:extLst>
          </p:nvPr>
        </p:nvGraphicFramePr>
        <p:xfrm>
          <a:off x="842597" y="1339914"/>
          <a:ext cx="10555716" cy="5518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68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9F0892-9C36-4F8F-A3D4-0257388D8122}"/>
              </a:ext>
            </a:extLst>
          </p:cNvPr>
          <p:cNvSpPr txBox="1">
            <a:spLocks/>
          </p:cNvSpPr>
          <p:nvPr/>
        </p:nvSpPr>
        <p:spPr bwMode="auto">
          <a:xfrm>
            <a:off x="516048" y="0"/>
            <a:ext cx="10380552" cy="650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800" b="1" i="0" u="none" strike="no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rPr>
              <a:t>Fiscal</a:t>
            </a:r>
            <a:r>
              <a:rPr kumimoji="0" lang="en-US" sz="6800" b="0" i="0" u="none" strike="noStrike" kern="0" cap="none" spc="0" normalizeH="0" baseline="0" noProof="0" dirty="0">
                <a:ln>
                  <a:noFill/>
                </a:ln>
                <a:solidFill>
                  <a:srgbClr val="B76C00">
                    <a:lumMod val="75000"/>
                  </a:srgbClr>
                </a:solidFill>
                <a:effectLst>
                  <a:outerShdw blurRad="38100" dist="38100" dir="2700000" algn="tl">
                    <a:srgbClr val="000000"/>
                  </a:outerShdw>
                </a:effectLst>
                <a:uLnTx/>
                <a:uFillTx/>
                <a:latin typeface="Trebuchet MS" panose="020B0603020202020204"/>
                <a:ea typeface="+mj-ea"/>
                <a:cs typeface="+mj-cs"/>
              </a:rPr>
              <a:t> </a:t>
            </a:r>
            <a:r>
              <a:rPr kumimoji="0" lang="en-US" sz="6800" b="1" i="0" u="none" strike="no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rPr>
              <a:t>Year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800" b="1" i="0" u="none" strike="no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rPr>
              <a:t>2025/2026</a:t>
            </a:r>
            <a:endParaRPr kumimoji="0" lang="en-US" sz="6800" b="1" i="0" u="none" strike="sng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800" b="1" i="0" u="none" strike="no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rPr>
              <a:t> Human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800" b="1" i="0" u="none" strike="noStrike" kern="0" cap="none" spc="0" normalizeH="0" baseline="0" noProof="0" dirty="0">
                <a:ln w="10541" cmpd="sng">
                  <a:solidFill>
                    <a:prstClr val="white"/>
                  </a:solidFill>
                  <a:prstDash val="solid"/>
                </a:ln>
                <a:solidFill>
                  <a:srgbClr val="B76C00">
                    <a:lumMod val="75000"/>
                  </a:srgbClr>
                </a:solidFill>
                <a:effectLst/>
                <a:uLnTx/>
                <a:uFillTx/>
                <a:latin typeface="Trebuchet MS" panose="020B0603020202020204"/>
                <a:ea typeface="+mj-ea"/>
                <a:cs typeface="+mj-cs"/>
              </a:rPr>
              <a:t> Services Block Grant Budget</a:t>
            </a:r>
            <a:endParaRPr kumimoji="0" lang="en-US" sz="6800" b="0" i="0" u="none" strike="noStrike" kern="1200" cap="none" spc="0" normalizeH="0" baseline="0" noProof="0" dirty="0">
              <a:ln>
                <a:noFill/>
              </a:ln>
              <a:solidFill>
                <a:srgbClr val="B76C00">
                  <a:lumMod val="75000"/>
                </a:srgbClr>
              </a:solidFill>
              <a:effectLst>
                <a:outerShdw blurRad="38100" dist="38100" dir="2700000" algn="tl">
                  <a:srgbClr val="000000"/>
                </a:outerShdw>
              </a:effectLst>
              <a:uLnTx/>
              <a:uFillTx/>
              <a:latin typeface="Trebuchet MS" panose="020B0603020202020204"/>
              <a:ea typeface="+mj-ea"/>
              <a:cs typeface="+mj-cs"/>
            </a:endParaRPr>
          </a:p>
        </p:txBody>
      </p:sp>
    </p:spTree>
    <p:extLst>
      <p:ext uri="{BB962C8B-B14F-4D97-AF65-F5344CB8AC3E}">
        <p14:creationId xmlns:p14="http://schemas.microsoft.com/office/powerpoint/2010/main" val="238293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CC90943-050A-4A25-AB12-0DA89643C382}"/>
              </a:ext>
            </a:extLst>
          </p:cNvPr>
          <p:cNvSpPr>
            <a:spLocks noGrp="1"/>
          </p:cNvSpPr>
          <p:nvPr>
            <p:ph type="title"/>
          </p:nvPr>
        </p:nvSpPr>
        <p:spPr>
          <a:xfrm>
            <a:off x="7181723" y="609600"/>
            <a:ext cx="4512989" cy="2227730"/>
          </a:xfrm>
        </p:spPr>
        <p:txBody>
          <a:bodyPr anchor="ctr">
            <a:normAutofit/>
          </a:bodyPr>
          <a:lstStyle/>
          <a:p>
            <a:r>
              <a:rPr lang="en-US" b="1">
                <a:ln w="10541" cmpd="sng">
                  <a:solidFill>
                    <a:prstClr val="white"/>
                  </a:solidFill>
                  <a:prstDash val="solid"/>
                </a:ln>
                <a:solidFill>
                  <a:srgbClr val="FFFFFF"/>
                </a:solidFill>
                <a:effectLst/>
              </a:rPr>
              <a:t>Fiscal</a:t>
            </a:r>
            <a:r>
              <a:rPr lang="en-US">
                <a:solidFill>
                  <a:srgbClr val="FFFFFF"/>
                </a:solidFill>
              </a:rPr>
              <a:t> </a:t>
            </a:r>
            <a:r>
              <a:rPr lang="en-US" b="1">
                <a:ln w="10541" cmpd="sng">
                  <a:solidFill>
                    <a:prstClr val="white"/>
                  </a:solidFill>
                  <a:prstDash val="solid"/>
                </a:ln>
                <a:solidFill>
                  <a:srgbClr val="FFFFFF"/>
                </a:solidFill>
                <a:effectLst/>
              </a:rPr>
              <a:t>Impact – Total Funds</a:t>
            </a:r>
          </a:p>
        </p:txBody>
      </p:sp>
      <p:pic>
        <p:nvPicPr>
          <p:cNvPr id="7" name="Graphic 6" descr="Piggy Bank">
            <a:extLst>
              <a:ext uri="{FF2B5EF4-FFF2-40B4-BE49-F238E27FC236}">
                <a16:creationId xmlns:a16="http://schemas.microsoft.com/office/drawing/2014/main" id="{7DDE3397-F144-BF50-77A1-A6823E5F1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0A15B4CC-E615-46DD-96B0-3F06E2372FD6}"/>
              </a:ext>
            </a:extLst>
          </p:cNvPr>
          <p:cNvSpPr>
            <a:spLocks noGrp="1"/>
          </p:cNvSpPr>
          <p:nvPr>
            <p:ph idx="1"/>
          </p:nvPr>
        </p:nvSpPr>
        <p:spPr>
          <a:xfrm>
            <a:off x="7181725" y="2837329"/>
            <a:ext cx="4512988" cy="3317938"/>
          </a:xfrm>
        </p:spPr>
        <p:txBody>
          <a:bodyPr anchor="t">
            <a:normAutofit/>
          </a:bodyPr>
          <a:lstStyle/>
          <a:p>
            <a:pPr marL="0" indent="0">
              <a:buNone/>
            </a:pPr>
            <a:r>
              <a:rPr lang="en-US" sz="5400" b="1" dirty="0">
                <a:solidFill>
                  <a:srgbClr val="FFFFFF"/>
                </a:solidFill>
              </a:rPr>
              <a:t>$50,033,065</a:t>
            </a:r>
          </a:p>
          <a:p>
            <a:pPr marL="0" indent="0">
              <a:buNone/>
            </a:pPr>
            <a:endParaRPr lang="en-US" dirty="0">
              <a:solidFill>
                <a:srgbClr val="FFFFFF"/>
              </a:solidFill>
            </a:endParaRPr>
          </a:p>
        </p:txBody>
      </p:sp>
    </p:spTree>
    <p:extLst>
      <p:ext uri="{BB962C8B-B14F-4D97-AF65-F5344CB8AC3E}">
        <p14:creationId xmlns:p14="http://schemas.microsoft.com/office/powerpoint/2010/main" val="188087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9C4E-841C-4CE1-99DA-3FEA63B00586}"/>
              </a:ext>
            </a:extLst>
          </p:cNvPr>
          <p:cNvSpPr>
            <a:spLocks noGrp="1"/>
          </p:cNvSpPr>
          <p:nvPr>
            <p:ph type="title"/>
          </p:nvPr>
        </p:nvSpPr>
        <p:spPr>
          <a:xfrm>
            <a:off x="914400" y="609600"/>
            <a:ext cx="10363200" cy="1143000"/>
          </a:xfrm>
        </p:spPr>
        <p:txBody>
          <a:bodyPr/>
          <a:lstStyle/>
          <a:p>
            <a:r>
              <a:rPr lang="en-US" sz="3400" b="1">
                <a:ln w="10541" cmpd="sng">
                  <a:solidFill>
                    <a:prstClr val="white"/>
                  </a:solidFill>
                  <a:prstDash val="solid"/>
                </a:ln>
                <a:solidFill>
                  <a:schemeClr val="accent3">
                    <a:lumMod val="75000"/>
                  </a:schemeClr>
                </a:solidFill>
                <a:effectLst/>
              </a:rPr>
              <a:t>Human Services Block Grant</a:t>
            </a:r>
          </a:p>
        </p:txBody>
      </p:sp>
      <p:sp>
        <p:nvSpPr>
          <p:cNvPr id="3" name="Content Placeholder 2">
            <a:extLst>
              <a:ext uri="{FF2B5EF4-FFF2-40B4-BE49-F238E27FC236}">
                <a16:creationId xmlns:a16="http://schemas.microsoft.com/office/drawing/2014/main" id="{FD86DE61-F64A-48ED-925B-9638743263F3}"/>
              </a:ext>
            </a:extLst>
          </p:cNvPr>
          <p:cNvSpPr>
            <a:spLocks noGrp="1"/>
          </p:cNvSpPr>
          <p:nvPr>
            <p:ph idx="1"/>
          </p:nvPr>
        </p:nvSpPr>
        <p:spPr>
          <a:xfrm>
            <a:off x="1143000" y="1676400"/>
            <a:ext cx="10363200" cy="4572000"/>
          </a:xfrm>
        </p:spPr>
        <p:txBody>
          <a:bodyPr>
            <a:normAutofit lnSpcReduction="10000"/>
          </a:bodyPr>
          <a:lstStyle/>
          <a:p>
            <a:r>
              <a:rPr lang="en-US" sz="3000"/>
              <a:t>Initiated in Fiscal Year 2012/2013 with Act 80</a:t>
            </a:r>
          </a:p>
          <a:p>
            <a:pPr lvl="1"/>
            <a:r>
              <a:rPr lang="en-US" sz="2600"/>
              <a:t>Delaware County among the 20 Pilot Counties </a:t>
            </a:r>
          </a:p>
          <a:p>
            <a:pPr lvl="1"/>
            <a:r>
              <a:rPr lang="en-US" sz="2600"/>
              <a:t>Combines funding for an overall Human Services Plan</a:t>
            </a:r>
          </a:p>
          <a:p>
            <a:pPr marL="457200" lvl="1" indent="0">
              <a:buNone/>
            </a:pPr>
            <a:endParaRPr lang="en-US" sz="1800"/>
          </a:p>
          <a:p>
            <a:pPr marL="0" lvl="1"/>
            <a:r>
              <a:rPr lang="en-US" sz="3000"/>
              <a:t>Categorical Programs Included</a:t>
            </a:r>
          </a:p>
          <a:p>
            <a:pPr marL="742950" lvl="2" indent="-280988"/>
            <a:r>
              <a:rPr lang="en-US" sz="2600"/>
              <a:t>Mental Health</a:t>
            </a:r>
          </a:p>
          <a:p>
            <a:pPr marL="742950" lvl="2" indent="-280988"/>
            <a:r>
              <a:rPr lang="en-US" sz="2600"/>
              <a:t>Intellectual and Developmental Disabilities</a:t>
            </a:r>
          </a:p>
          <a:p>
            <a:pPr marL="742950" lvl="2" indent="-280988"/>
            <a:r>
              <a:rPr lang="en-US" sz="2600"/>
              <a:t>Drug and Alcohol</a:t>
            </a:r>
          </a:p>
          <a:p>
            <a:pPr marL="742950" lvl="2" indent="-280988"/>
            <a:r>
              <a:rPr lang="en-US" sz="2600"/>
              <a:t>Adult and Family Services</a:t>
            </a:r>
            <a:endParaRPr lang="en-US"/>
          </a:p>
        </p:txBody>
      </p:sp>
    </p:spTree>
    <p:extLst>
      <p:ext uri="{BB962C8B-B14F-4D97-AF65-F5344CB8AC3E}">
        <p14:creationId xmlns:p14="http://schemas.microsoft.com/office/powerpoint/2010/main" val="399805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 name="Title 1">
            <a:extLst>
              <a:ext uri="{FF2B5EF4-FFF2-40B4-BE49-F238E27FC236}">
                <a16:creationId xmlns:a16="http://schemas.microsoft.com/office/drawing/2014/main" id="{ED37B60D-BFCB-4FF2-B559-F9934E657923}"/>
              </a:ext>
            </a:extLst>
          </p:cNvPr>
          <p:cNvSpPr>
            <a:spLocks noGrp="1"/>
          </p:cNvSpPr>
          <p:nvPr>
            <p:ph type="title"/>
          </p:nvPr>
        </p:nvSpPr>
        <p:spPr>
          <a:xfrm>
            <a:off x="652481" y="1382486"/>
            <a:ext cx="3547581" cy="4093028"/>
          </a:xfrm>
        </p:spPr>
        <p:txBody>
          <a:bodyPr anchor="ctr">
            <a:normAutofit/>
          </a:bodyPr>
          <a:lstStyle/>
          <a:p>
            <a:r>
              <a:rPr lang="en-US" sz="4400" b="1">
                <a:ln w="10541" cmpd="sng">
                  <a:solidFill>
                    <a:schemeClr val="tx1"/>
                  </a:solidFill>
                  <a:prstDash val="solid"/>
                </a:ln>
                <a:solidFill>
                  <a:schemeClr val="accent1">
                    <a:lumMod val="75000"/>
                  </a:schemeClr>
                </a:solidFill>
                <a:effectLst/>
              </a:rPr>
              <a:t>Fiscal Impact</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 name="Content Placeholder 2">
            <a:extLst>
              <a:ext uri="{FF2B5EF4-FFF2-40B4-BE49-F238E27FC236}">
                <a16:creationId xmlns:a16="http://schemas.microsoft.com/office/drawing/2014/main" id="{829D34EE-AB67-0239-D726-3A978EEF2CD5}"/>
              </a:ext>
            </a:extLst>
          </p:cNvPr>
          <p:cNvGraphicFramePr>
            <a:graphicFrameLocks noGrp="1"/>
          </p:cNvGraphicFramePr>
          <p:nvPr>
            <p:ph idx="1"/>
          </p:nvPr>
        </p:nvGraphicFramePr>
        <p:xfrm>
          <a:off x="5495350" y="1172592"/>
          <a:ext cx="4844052" cy="483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62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2C1E2C-DCF4-4292-BEFC-5B4BEFDEC370}"/>
              </a:ext>
            </a:extLst>
          </p:cNvPr>
          <p:cNvSpPr>
            <a:spLocks noGrp="1"/>
          </p:cNvSpPr>
          <p:nvPr>
            <p:ph idx="1"/>
          </p:nvPr>
        </p:nvSpPr>
        <p:spPr>
          <a:xfrm>
            <a:off x="677334" y="1068310"/>
            <a:ext cx="6155266" cy="4861710"/>
          </a:xfrm>
        </p:spPr>
        <p:txBody>
          <a:bodyPr vert="horz" lIns="91440" tIns="45720" rIns="91440" bIns="45720" rtlCol="0" anchor="ctr">
            <a:normAutofit fontScale="92500"/>
          </a:bodyPr>
          <a:lstStyle/>
          <a:p>
            <a:pPr marL="0" indent="0">
              <a:buNone/>
            </a:pPr>
            <a:r>
              <a:rPr lang="en-US" sz="3200" i="1"/>
              <a:t>Delaware County Department of Human Services is committed to addressing the social service needs of County residents in an inclusive and equitable manner with a holistic, trauma informed, culturally competent, fiscally responsible approach, designed to meet the statutory mandates of the respective program offices.</a:t>
            </a:r>
            <a:endParaRPr lang="en-US" sz="3200"/>
          </a:p>
          <a:p>
            <a:pPr marL="0" indent="0"/>
            <a:endParaRPr lang="en-US" i="1"/>
          </a:p>
        </p:txBody>
      </p:sp>
      <p:sp>
        <p:nvSpPr>
          <p:cNvPr id="11" name="Rectangle 1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2181115E-1E9A-42A1-8767-A11110DF909B}"/>
              </a:ext>
            </a:extLst>
          </p:cNvPr>
          <p:cNvSpPr txBox="1">
            <a:spLocks/>
          </p:cNvSpPr>
          <p:nvPr/>
        </p:nvSpPr>
        <p:spPr bwMode="auto">
          <a:xfrm>
            <a:off x="7829658" y="1253067"/>
            <a:ext cx="3371742" cy="43518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spcAft>
                <a:spcPts val="600"/>
              </a:spcAft>
            </a:pPr>
            <a:r>
              <a:rPr lang="en-US" sz="3600" b="1">
                <a:ln w="10541" cmpd="sng">
                  <a:solidFill>
                    <a:prstClr val="white"/>
                  </a:solidFill>
                  <a:prstDash val="solid"/>
                </a:ln>
                <a:solidFill>
                  <a:schemeClr val="bg1"/>
                </a:solidFill>
                <a:effectLst/>
              </a:rPr>
              <a:t>Our Commitment </a:t>
            </a:r>
          </a:p>
        </p:txBody>
      </p:sp>
    </p:spTree>
    <p:extLst>
      <p:ext uri="{BB962C8B-B14F-4D97-AF65-F5344CB8AC3E}">
        <p14:creationId xmlns:p14="http://schemas.microsoft.com/office/powerpoint/2010/main" val="340065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99F0892-9C36-4F8F-A3D4-0257388D8122}"/>
              </a:ext>
            </a:extLst>
          </p:cNvPr>
          <p:cNvSpPr txBox="1">
            <a:spLocks/>
          </p:cNvSpPr>
          <p:nvPr/>
        </p:nvSpPr>
        <p:spPr bwMode="auto">
          <a:xfrm>
            <a:off x="1507066" y="999460"/>
            <a:ext cx="5698067" cy="44798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r">
              <a:spcAft>
                <a:spcPts val="600"/>
              </a:spcAft>
            </a:pPr>
            <a:r>
              <a:rPr lang="en-US" sz="5400" b="1">
                <a:ln w="10541" cmpd="sng">
                  <a:solidFill>
                    <a:prstClr val="white"/>
                  </a:solidFill>
                  <a:prstDash val="solid"/>
                </a:ln>
                <a:solidFill>
                  <a:schemeClr val="accent1"/>
                </a:solidFill>
                <a:effectLst/>
              </a:rPr>
              <a:t>Comments or Questions?</a:t>
            </a:r>
          </a:p>
        </p:txBody>
      </p:sp>
      <p:sp>
        <p:nvSpPr>
          <p:cNvPr id="23" name="Isosceles Triangle 22">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974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81178"/>
            <a:ext cx="10363200" cy="838200"/>
          </a:xfrm>
        </p:spPr>
        <p:txBody>
          <a:bodyPr>
            <a:normAutofit fontScale="90000"/>
          </a:bodyPr>
          <a:lstStyle/>
          <a:p>
            <a:pPr algn="ctr"/>
            <a:r>
              <a:rPr lang="en-US" sz="5400" b="1" dirty="0">
                <a:ln w="10541" cmpd="sng">
                  <a:solidFill>
                    <a:prstClr val="white"/>
                  </a:solidFill>
                  <a:prstDash val="solid"/>
                </a:ln>
                <a:solidFill>
                  <a:schemeClr val="accent3">
                    <a:lumMod val="75000"/>
                  </a:schemeClr>
                </a:solidFill>
              </a:rPr>
              <a:t>Planning Team</a:t>
            </a:r>
            <a:endParaRPr lang="en-US" sz="5400" b="1" cap="small" dirty="0">
              <a:ln>
                <a:solidFill>
                  <a:schemeClr val="bg1"/>
                </a:solidFill>
              </a:ln>
              <a:solidFill>
                <a:schemeClr val="accent3">
                  <a:lumMod val="75000"/>
                </a:schemeClr>
              </a:solidFill>
              <a:latin typeface="+mj-lt"/>
            </a:endParaRPr>
          </a:p>
        </p:txBody>
      </p:sp>
      <p:sp>
        <p:nvSpPr>
          <p:cNvPr id="3" name="Content Placeholder 2"/>
          <p:cNvSpPr>
            <a:spLocks noGrp="1"/>
          </p:cNvSpPr>
          <p:nvPr>
            <p:ph idx="1"/>
          </p:nvPr>
        </p:nvSpPr>
        <p:spPr>
          <a:xfrm>
            <a:off x="1143000" y="799733"/>
            <a:ext cx="10456333" cy="5977089"/>
          </a:xfrm>
        </p:spPr>
        <p:txBody>
          <a:bodyPr vert="horz" lIns="91440" tIns="45720" rIns="91440" bIns="45720" rtlCol="0" anchor="t">
            <a:noAutofit/>
          </a:bodyPr>
          <a:lstStyle/>
          <a:p>
            <a:pPr marL="0" indent="0">
              <a:spcBef>
                <a:spcPts val="600"/>
              </a:spcBef>
              <a:buNone/>
            </a:pPr>
            <a:r>
              <a:rPr lang="en-US" sz="2200" dirty="0"/>
              <a:t>Sandra Garrison, Chief of Social Services and Community Programs</a:t>
            </a:r>
          </a:p>
          <a:p>
            <a:pPr>
              <a:buNone/>
            </a:pPr>
            <a:r>
              <a:rPr lang="en-US" sz="2200" dirty="0">
                <a:ea typeface="+mn-lt"/>
                <a:cs typeface="+mn-lt"/>
              </a:rPr>
              <a:t>Angelique Hiers, Human Services Director </a:t>
            </a:r>
          </a:p>
          <a:p>
            <a:pPr marL="0" indent="0">
              <a:spcBef>
                <a:spcPts val="600"/>
              </a:spcBef>
              <a:buNone/>
            </a:pPr>
            <a:r>
              <a:rPr lang="en-US" sz="2200" dirty="0"/>
              <a:t>Gaston Gonzalez, Chief Financial Officer, Human Services</a:t>
            </a:r>
            <a:endParaRPr lang="en-US" dirty="0"/>
          </a:p>
          <a:p>
            <a:pPr marL="0" indent="0">
              <a:spcBef>
                <a:spcPts val="600"/>
              </a:spcBef>
              <a:buNone/>
            </a:pPr>
            <a:r>
              <a:rPr lang="en-US" sz="2200" dirty="0"/>
              <a:t>Giana Martin, Chief Financial Officer, Human Services</a:t>
            </a:r>
          </a:p>
          <a:p>
            <a:pPr marL="0" indent="0">
              <a:spcBef>
                <a:spcPts val="600"/>
              </a:spcBef>
              <a:buNone/>
            </a:pPr>
            <a:r>
              <a:rPr lang="en-US" sz="2200" dirty="0"/>
              <a:t>Janet Dreitlein, MH/IDD Administrator</a:t>
            </a:r>
          </a:p>
          <a:p>
            <a:pPr marL="0" indent="0">
              <a:spcBef>
                <a:spcPts val="600"/>
              </a:spcBef>
              <a:buNone/>
            </a:pPr>
            <a:r>
              <a:rPr lang="en-US" sz="2200" dirty="0"/>
              <a:t>Donna Holiday, Mental Health Deputy Administrator</a:t>
            </a:r>
          </a:p>
          <a:p>
            <a:pPr marL="0" indent="0">
              <a:spcBef>
                <a:spcPts val="600"/>
              </a:spcBef>
              <a:buNone/>
            </a:pPr>
            <a:r>
              <a:rPr lang="en-US" sz="2200" dirty="0"/>
              <a:t>Jhalil le Blanc, Mental Health Program Director</a:t>
            </a:r>
          </a:p>
          <a:p>
            <a:pPr marL="0" indent="0">
              <a:spcBef>
                <a:spcPts val="600"/>
              </a:spcBef>
              <a:buNone/>
            </a:pPr>
            <a:r>
              <a:rPr lang="en-US" sz="2200" dirty="0"/>
              <a:t>Aleasha Redden-Revell, Intellectual and Developmental Deputy Administrator </a:t>
            </a:r>
          </a:p>
          <a:p>
            <a:pPr marL="0" indent="0">
              <a:spcBef>
                <a:spcPts val="600"/>
              </a:spcBef>
              <a:buNone/>
            </a:pPr>
            <a:r>
              <a:rPr lang="en-US" sz="2200" dirty="0"/>
              <a:t>Pam Bell,  Drug &amp; Alcohol Administrator </a:t>
            </a:r>
          </a:p>
          <a:p>
            <a:pPr marL="0" indent="0">
              <a:spcBef>
                <a:spcPts val="600"/>
              </a:spcBef>
              <a:buNone/>
            </a:pPr>
            <a:r>
              <a:rPr lang="en-US" sz="2200" dirty="0"/>
              <a:t>Dana Rachko, Drug &amp; Alcohol Assistant Administrator</a:t>
            </a:r>
          </a:p>
          <a:p>
            <a:pPr marL="0" indent="0">
              <a:spcBef>
                <a:spcPts val="600"/>
              </a:spcBef>
              <a:buNone/>
            </a:pPr>
            <a:r>
              <a:rPr lang="en-US" sz="2200" dirty="0"/>
              <a:t>Jessica Fink, Adult &amp; Family Services Administrator</a:t>
            </a:r>
          </a:p>
          <a:p>
            <a:pPr marL="0" indent="0">
              <a:spcBef>
                <a:spcPts val="600"/>
              </a:spcBef>
              <a:buNone/>
            </a:pPr>
            <a:r>
              <a:rPr lang="en-US" sz="2200" dirty="0"/>
              <a:t>Vandy </a:t>
            </a:r>
            <a:r>
              <a:rPr lang="en-US" sz="2200" dirty="0" err="1"/>
              <a:t>Moseray</a:t>
            </a:r>
            <a:r>
              <a:rPr lang="en-US" sz="2200" dirty="0"/>
              <a:t>, Fiscal Officer </a:t>
            </a:r>
          </a:p>
          <a:p>
            <a:pPr marL="0" indent="0">
              <a:spcBef>
                <a:spcPts val="600"/>
              </a:spcBef>
              <a:buNone/>
            </a:pPr>
            <a:r>
              <a:rPr lang="en-US" sz="2200" dirty="0"/>
              <a:t>Mostafa </a:t>
            </a:r>
            <a:r>
              <a:rPr lang="en-US" sz="2200" dirty="0" err="1"/>
              <a:t>Aashouri</a:t>
            </a:r>
            <a:r>
              <a:rPr lang="en-US" sz="2200" dirty="0"/>
              <a:t>, Fiscal Officer </a:t>
            </a:r>
          </a:p>
          <a:p>
            <a:pPr marL="0" indent="0">
              <a:spcBef>
                <a:spcPts val="600"/>
              </a:spcBef>
              <a:buNone/>
            </a:pPr>
            <a:r>
              <a:rPr lang="en-US" sz="2200" dirty="0"/>
              <a:t>MH/IDD and D&amp;A Advisory Boards </a:t>
            </a:r>
          </a:p>
          <a:p>
            <a:pPr marL="0" indent="0">
              <a:spcBef>
                <a:spcPts val="0"/>
              </a:spcBef>
              <a:buNone/>
            </a:pPr>
            <a:endParaRPr lang="en-US" sz="2800" b="1" dirty="0"/>
          </a:p>
          <a:p>
            <a:pPr marL="0" indent="0">
              <a:buNone/>
            </a:pPr>
            <a:endParaRPr lang="en-US" sz="2800" b="1" dirty="0"/>
          </a:p>
        </p:txBody>
      </p:sp>
    </p:spTree>
    <p:extLst>
      <p:ext uri="{BB962C8B-B14F-4D97-AF65-F5344CB8AC3E}">
        <p14:creationId xmlns:p14="http://schemas.microsoft.com/office/powerpoint/2010/main" val="412152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5600" y="417757"/>
            <a:ext cx="6920060" cy="1143000"/>
          </a:xfrm>
        </p:spPr>
        <p:txBody>
          <a:bodyPr>
            <a:normAutofit/>
          </a:bodyPr>
          <a:lstStyle/>
          <a:p>
            <a:pPr algn="ctr"/>
            <a:r>
              <a:rPr lang="en-US" sz="5400" b="1">
                <a:ln w="10541" cmpd="sng">
                  <a:solidFill>
                    <a:prstClr val="white"/>
                  </a:solidFill>
                  <a:prstDash val="solid"/>
                </a:ln>
                <a:solidFill>
                  <a:schemeClr val="accent3">
                    <a:lumMod val="75000"/>
                  </a:schemeClr>
                </a:solidFill>
              </a:rPr>
              <a:t>Stakeholders</a:t>
            </a:r>
            <a:endParaRPr lang="en-US" sz="5400" b="1" cap="small">
              <a:ln>
                <a:solidFill>
                  <a:schemeClr val="bg1"/>
                </a:solidFill>
              </a:ln>
              <a:solidFill>
                <a:schemeClr val="accent3">
                  <a:lumMod val="75000"/>
                </a:schemeClr>
              </a:solidFill>
              <a:latin typeface="+mj-lt"/>
            </a:endParaRPr>
          </a:p>
        </p:txBody>
      </p:sp>
      <p:sp>
        <p:nvSpPr>
          <p:cNvPr id="6" name="Content Placeholder 5"/>
          <p:cNvSpPr>
            <a:spLocks noGrp="1"/>
          </p:cNvSpPr>
          <p:nvPr>
            <p:ph sz="half" idx="2"/>
          </p:nvPr>
        </p:nvSpPr>
        <p:spPr>
          <a:xfrm>
            <a:off x="1143000" y="1350803"/>
            <a:ext cx="4706331" cy="4930355"/>
          </a:xfrm>
        </p:spPr>
        <p:txBody>
          <a:bodyPr vert="horz" lIns="91440" tIns="45720" rIns="91440" bIns="45720" rtlCol="0" anchor="t">
            <a:normAutofit fontScale="25000" lnSpcReduction="20000"/>
          </a:bodyPr>
          <a:lstStyle/>
          <a:p>
            <a:r>
              <a:rPr lang="en-US" sz="3600" dirty="0"/>
              <a:t>Children’s Cabinet &amp; Coalition</a:t>
            </a:r>
          </a:p>
          <a:p>
            <a:r>
              <a:rPr lang="en-US" sz="3600" dirty="0"/>
              <a:t>MH/IDD Advisory Board</a:t>
            </a:r>
          </a:p>
          <a:p>
            <a:r>
              <a:rPr lang="en-US" sz="3600" dirty="0"/>
              <a:t>D&amp;A Planning Council</a:t>
            </a:r>
          </a:p>
          <a:p>
            <a:r>
              <a:rPr lang="en-US" sz="3600" dirty="0"/>
              <a:t>Delaware County Advocacy and Resource Organization</a:t>
            </a:r>
          </a:p>
          <a:p>
            <a:r>
              <a:rPr lang="en-US" sz="3600" dirty="0"/>
              <a:t>NAMI</a:t>
            </a:r>
          </a:p>
          <a:p>
            <a:r>
              <a:rPr lang="en-US" sz="3600" dirty="0"/>
              <a:t>Voice &amp; Vision</a:t>
            </a:r>
          </a:p>
          <a:p>
            <a:r>
              <a:rPr lang="en-US" sz="3600" dirty="0"/>
              <a:t>Delaware County Office of the District Attorney   </a:t>
            </a:r>
          </a:p>
          <a:p>
            <a:r>
              <a:rPr lang="en-US" sz="3600" dirty="0"/>
              <a:t>Police Departments</a:t>
            </a:r>
          </a:p>
          <a:p>
            <a:r>
              <a:rPr lang="en-US" sz="3600" dirty="0"/>
              <a:t>Delaware County Treatment Court Teams</a:t>
            </a:r>
          </a:p>
          <a:p>
            <a:r>
              <a:rPr lang="en-US" sz="3600" dirty="0"/>
              <a:t>Delaware County Anti-Trafficking Coalition</a:t>
            </a:r>
          </a:p>
          <a:p>
            <a:r>
              <a:rPr lang="en-US" sz="3600" dirty="0"/>
              <a:t>A&amp;FS, D&amp;A, IDD, &amp; MH Providers</a:t>
            </a:r>
          </a:p>
          <a:p>
            <a:pPr>
              <a:buClr>
                <a:srgbClr val="0F6FC6"/>
              </a:buClr>
            </a:pPr>
            <a:r>
              <a:rPr lang="en-US" sz="3600" dirty="0"/>
              <a:t>System of Care</a:t>
            </a:r>
          </a:p>
          <a:p>
            <a:pPr>
              <a:buClr>
                <a:srgbClr val="0F6FC6"/>
              </a:buClr>
            </a:pPr>
            <a:r>
              <a:rPr lang="en-US" sz="3600" dirty="0"/>
              <a:t>Certified Peer Specialist</a:t>
            </a:r>
          </a:p>
          <a:p>
            <a:pPr>
              <a:buClr>
                <a:srgbClr val="0F6FC6"/>
              </a:buClr>
            </a:pPr>
            <a:r>
              <a:rPr lang="en-US" sz="3600" dirty="0"/>
              <a:t>Department of Emergency Services</a:t>
            </a:r>
          </a:p>
          <a:p>
            <a:pPr>
              <a:buClr>
                <a:srgbClr val="0F6FC6"/>
              </a:buClr>
            </a:pPr>
            <a:r>
              <a:rPr lang="en-US" sz="3600" dirty="0"/>
              <a:t>Office of Military and Veterans Affairs</a:t>
            </a:r>
          </a:p>
          <a:p>
            <a:pPr>
              <a:buClr>
                <a:srgbClr val="0F6FC6"/>
              </a:buClr>
            </a:pPr>
            <a:r>
              <a:rPr lang="en-US" sz="3600" dirty="0"/>
              <a:t>George W. Hill</a:t>
            </a:r>
          </a:p>
          <a:p>
            <a:pPr>
              <a:buClr>
                <a:srgbClr val="0F6FC6"/>
              </a:buClr>
            </a:pPr>
            <a:r>
              <a:rPr lang="en-US" sz="3600" dirty="0"/>
              <a:t>Social Service and Community Programs Prison Liaisons</a:t>
            </a:r>
          </a:p>
          <a:p>
            <a:pPr>
              <a:buClr>
                <a:srgbClr val="0F6FC6"/>
              </a:buClr>
            </a:pPr>
            <a:r>
              <a:rPr lang="en-US" sz="3600" dirty="0"/>
              <a:t>Office of Public Defender</a:t>
            </a:r>
          </a:p>
          <a:p>
            <a:pPr>
              <a:buClr>
                <a:srgbClr val="0F6FC6"/>
              </a:buClr>
            </a:pPr>
            <a:r>
              <a:rPr lang="en-US" sz="3600" dirty="0"/>
              <a:t>Office of District Attorney</a:t>
            </a:r>
          </a:p>
          <a:p>
            <a:pPr>
              <a:buClr>
                <a:srgbClr val="0F6FC6"/>
              </a:buClr>
            </a:pPr>
            <a:r>
              <a:rPr lang="en-US" sz="3600" dirty="0"/>
              <a:t>President Judge Cartisano</a:t>
            </a:r>
          </a:p>
          <a:p>
            <a:pPr>
              <a:buClr>
                <a:srgbClr val="0F6FC6"/>
              </a:buClr>
            </a:pPr>
            <a:r>
              <a:rPr lang="en-US" sz="3600" dirty="0"/>
              <a:t>Judge Capuzzi</a:t>
            </a:r>
          </a:p>
          <a:p>
            <a:pPr>
              <a:buClr>
                <a:srgbClr val="0F6FC6"/>
              </a:buClr>
            </a:pPr>
            <a:endParaRPr lang="en-US" sz="2000" dirty="0"/>
          </a:p>
          <a:p>
            <a:pPr>
              <a:buClr>
                <a:srgbClr val="ACCBF9"/>
              </a:buClr>
            </a:pPr>
            <a:endParaRPr lang="en-US" dirty="0"/>
          </a:p>
          <a:p>
            <a:pPr>
              <a:buClr>
                <a:srgbClr val="ACCBF9"/>
              </a:buClr>
            </a:pPr>
            <a:endParaRPr lang="en-US" dirty="0"/>
          </a:p>
          <a:p>
            <a:endParaRPr lang="en-US" dirty="0"/>
          </a:p>
        </p:txBody>
      </p:sp>
      <p:sp>
        <p:nvSpPr>
          <p:cNvPr id="8" name="Content Placeholder 7"/>
          <p:cNvSpPr>
            <a:spLocks noGrp="1"/>
          </p:cNvSpPr>
          <p:nvPr>
            <p:ph sz="quarter" idx="4"/>
          </p:nvPr>
        </p:nvSpPr>
        <p:spPr>
          <a:xfrm>
            <a:off x="6248399" y="1560757"/>
            <a:ext cx="5151522" cy="4997839"/>
          </a:xfrm>
        </p:spPr>
        <p:txBody>
          <a:bodyPr vert="horz" lIns="91440" tIns="45720" rIns="91440" bIns="45720" rtlCol="0" anchor="t">
            <a:normAutofit fontScale="25000" lnSpcReduction="20000"/>
          </a:bodyPr>
          <a:lstStyle/>
          <a:p>
            <a:r>
              <a:rPr lang="en-US" sz="3600" dirty="0"/>
              <a:t>Community Support Program</a:t>
            </a:r>
          </a:p>
          <a:p>
            <a:r>
              <a:rPr lang="en-US" sz="3600" dirty="0"/>
              <a:t>Compeer</a:t>
            </a:r>
          </a:p>
          <a:p>
            <a:r>
              <a:rPr lang="en-US" sz="3600" dirty="0"/>
              <a:t>Homeless Services Coalition</a:t>
            </a:r>
          </a:p>
          <a:p>
            <a:r>
              <a:rPr lang="en-US" sz="3600" dirty="0"/>
              <a:t>Community Care Behavioral Health </a:t>
            </a:r>
          </a:p>
          <a:p>
            <a:r>
              <a:rPr lang="en-US" sz="3600" dirty="0"/>
              <a:t>Employment Forum</a:t>
            </a:r>
          </a:p>
          <a:p>
            <a:r>
              <a:rPr lang="en-US" sz="3600" dirty="0"/>
              <a:t>Delaware County Collaborative </a:t>
            </a:r>
          </a:p>
          <a:p>
            <a:r>
              <a:rPr lang="en-US" sz="3600" dirty="0"/>
              <a:t>ODP &amp; OMHSAS Field Offices</a:t>
            </a:r>
          </a:p>
          <a:p>
            <a:r>
              <a:rPr lang="en-US" sz="3600" dirty="0"/>
              <a:t>Springfield Cares Coalition</a:t>
            </a:r>
          </a:p>
          <a:p>
            <a:r>
              <a:rPr lang="en-US" sz="3600" dirty="0"/>
              <a:t>OIDD Families w/Participant Directed Services</a:t>
            </a:r>
          </a:p>
          <a:p>
            <a:r>
              <a:rPr lang="en-US" sz="3600" dirty="0"/>
              <a:t>District Justices</a:t>
            </a:r>
          </a:p>
          <a:p>
            <a:r>
              <a:rPr lang="en-US" sz="3600" dirty="0"/>
              <a:t>Delaware County School Administrators</a:t>
            </a:r>
          </a:p>
          <a:p>
            <a:r>
              <a:rPr lang="en-US" sz="3600" dirty="0">
                <a:solidFill>
                  <a:srgbClr val="404040"/>
                </a:solidFill>
              </a:rPr>
              <a:t>Delaware County Women's Commission</a:t>
            </a:r>
          </a:p>
          <a:p>
            <a:r>
              <a:rPr lang="en-US" sz="3600" dirty="0">
                <a:solidFill>
                  <a:srgbClr val="404040"/>
                </a:solidFill>
              </a:rPr>
              <a:t>Delco All in County Contracted Treatment, Prevention, and Case Management Providers</a:t>
            </a:r>
          </a:p>
          <a:p>
            <a:r>
              <a:rPr lang="en-US" sz="3600" dirty="0">
                <a:solidFill>
                  <a:srgbClr val="404040"/>
                </a:solidFill>
              </a:rPr>
              <a:t>Health Department</a:t>
            </a:r>
          </a:p>
          <a:p>
            <a:r>
              <a:rPr lang="en-US" sz="3600" dirty="0">
                <a:solidFill>
                  <a:srgbClr val="404040"/>
                </a:solidFill>
              </a:rPr>
              <a:t>Medical Examiners' Office</a:t>
            </a:r>
          </a:p>
          <a:p>
            <a:r>
              <a:rPr lang="en-US" sz="3600" dirty="0">
                <a:solidFill>
                  <a:srgbClr val="404040"/>
                </a:solidFill>
              </a:rPr>
              <a:t>Juvenile and Adult Probation and Parole Offices</a:t>
            </a:r>
          </a:p>
          <a:p>
            <a:endParaRPr lang="en-US" sz="2200" b="1" dirty="0">
              <a:solidFill>
                <a:srgbClr val="FFFFFF"/>
              </a:solidFill>
            </a:endParaRPr>
          </a:p>
          <a:p>
            <a:endParaRPr lang="en-US" b="1" dirty="0"/>
          </a:p>
          <a:p>
            <a:endParaRPr lang="en-US" b="1" dirty="0"/>
          </a:p>
          <a:p>
            <a:endParaRPr lang="en-US" b="1" dirty="0"/>
          </a:p>
        </p:txBody>
      </p:sp>
    </p:spTree>
    <p:extLst>
      <p:ext uri="{BB962C8B-B14F-4D97-AF65-F5344CB8AC3E}">
        <p14:creationId xmlns:p14="http://schemas.microsoft.com/office/powerpoint/2010/main" val="27661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F9C4E-841C-4CE1-99DA-3FEA63B00586}"/>
              </a:ext>
            </a:extLst>
          </p:cNvPr>
          <p:cNvSpPr>
            <a:spLocks noGrp="1"/>
          </p:cNvSpPr>
          <p:nvPr>
            <p:ph type="title"/>
          </p:nvPr>
        </p:nvSpPr>
        <p:spPr>
          <a:xfrm>
            <a:off x="1333502" y="609600"/>
            <a:ext cx="8596668" cy="1320800"/>
          </a:xfrm>
        </p:spPr>
        <p:txBody>
          <a:bodyPr>
            <a:normAutofit/>
          </a:bodyPr>
          <a:lstStyle/>
          <a:p>
            <a:r>
              <a:rPr lang="en-US" b="1">
                <a:ln w="10541" cmpd="sng">
                  <a:solidFill>
                    <a:prstClr val="white"/>
                  </a:solidFill>
                  <a:prstDash val="solid"/>
                </a:ln>
                <a:effectLst/>
              </a:rPr>
              <a:t>Department of Human Services </a:t>
            </a:r>
            <a:r>
              <a:rPr lang="en-US"/>
              <a:t>– </a:t>
            </a:r>
            <a:r>
              <a:rPr lang="en-US" b="1">
                <a:ln w="10541" cmpd="sng">
                  <a:solidFill>
                    <a:prstClr val="white"/>
                  </a:solidFill>
                  <a:prstDash val="solid"/>
                </a:ln>
                <a:effectLst/>
              </a:rPr>
              <a:t>Looking Back</a:t>
            </a:r>
          </a:p>
        </p:txBody>
      </p:sp>
      <p:sp>
        <p:nvSpPr>
          <p:cNvPr id="58" name="Isosceles Triangle 57">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62" name="Straight Connector 61">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D86DE61-F64A-48ED-925B-9638743263F3}"/>
              </a:ext>
            </a:extLst>
          </p:cNvPr>
          <p:cNvSpPr>
            <a:spLocks noGrp="1"/>
          </p:cNvSpPr>
          <p:nvPr>
            <p:ph idx="1"/>
          </p:nvPr>
        </p:nvSpPr>
        <p:spPr>
          <a:xfrm>
            <a:off x="1333502" y="2160590"/>
            <a:ext cx="8470898" cy="3429260"/>
          </a:xfrm>
        </p:spPr>
        <p:txBody>
          <a:bodyPr>
            <a:normAutofit fontScale="92500" lnSpcReduction="20000"/>
          </a:bodyPr>
          <a:lstStyle/>
          <a:p>
            <a:r>
              <a:rPr lang="en-US" dirty="0"/>
              <a:t>Flexibility</a:t>
            </a:r>
          </a:p>
          <a:p>
            <a:pPr lvl="1"/>
            <a:r>
              <a:rPr lang="en-US" dirty="0"/>
              <a:t>Maintain Substance Use Services </a:t>
            </a:r>
          </a:p>
          <a:p>
            <a:pPr lvl="1"/>
            <a:r>
              <a:rPr lang="en-US" dirty="0"/>
              <a:t>Provide programming for the Intellectual and Developmental Disabilities population</a:t>
            </a:r>
          </a:p>
          <a:p>
            <a:pPr lvl="1"/>
            <a:r>
              <a:rPr lang="en-US" dirty="0"/>
              <a:t>Support residents experiencing homelessness</a:t>
            </a:r>
          </a:p>
          <a:p>
            <a:pPr marL="0" lvl="1"/>
            <a:r>
              <a:rPr lang="en-US" dirty="0"/>
              <a:t>Retained Earnings</a:t>
            </a:r>
          </a:p>
          <a:p>
            <a:pPr marL="742950" lvl="3" indent="-280988"/>
            <a:r>
              <a:rPr lang="en-US" sz="1600" dirty="0"/>
              <a:t>Homeless Case Management</a:t>
            </a:r>
          </a:p>
          <a:p>
            <a:pPr marL="742950" lvl="3" indent="-280988"/>
            <a:r>
              <a:rPr lang="en-US" sz="1600" dirty="0"/>
              <a:t>Shelters </a:t>
            </a:r>
          </a:p>
          <a:p>
            <a:pPr marL="742950" lvl="3" indent="-280988"/>
            <a:r>
              <a:rPr lang="en-US" sz="1600" dirty="0"/>
              <a:t>Rental Assistance</a:t>
            </a:r>
          </a:p>
          <a:p>
            <a:pPr marL="742950" lvl="3" indent="-280988"/>
            <a:r>
              <a:rPr lang="en-US" sz="1600" dirty="0"/>
              <a:t>Provider Staff Recruitment/Retention</a:t>
            </a:r>
          </a:p>
          <a:p>
            <a:pPr marL="742950" lvl="3" indent="-280988"/>
            <a:r>
              <a:rPr lang="en-US" sz="1600" dirty="0"/>
              <a:t>Provided funds for Prospect Crozer, an attempt to support the Hospital system to  keep it open</a:t>
            </a:r>
          </a:p>
          <a:p>
            <a:pPr marL="461962" lvl="3" indent="0">
              <a:buNone/>
            </a:pPr>
            <a:endParaRPr lang="en-US" dirty="0"/>
          </a:p>
          <a:p>
            <a:endParaRPr lang="en-US" dirty="0"/>
          </a:p>
        </p:txBody>
      </p:sp>
      <p:sp>
        <p:nvSpPr>
          <p:cNvPr id="66"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1087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4E9F1-E3EB-4245-9620-32B1F8078614}"/>
              </a:ext>
            </a:extLst>
          </p:cNvPr>
          <p:cNvSpPr/>
          <p:nvPr/>
        </p:nvSpPr>
        <p:spPr>
          <a:xfrm>
            <a:off x="1257300" y="1828800"/>
            <a:ext cx="9677400" cy="3539430"/>
          </a:xfrm>
          <a:prstGeom prst="rect">
            <a:avLst/>
          </a:prstGeom>
        </p:spPr>
        <p:txBody>
          <a:bodyPr wrap="square">
            <a:spAutoFit/>
          </a:bodyPr>
          <a:lstStyle/>
          <a:p>
            <a:pPr algn="ctr"/>
            <a:r>
              <a:rPr lang="en-US" sz="3200" i="1"/>
              <a:t>Delaware County Human Services is committed to addressing the social service needs of County residents in an inclusive and equitable manner with a holistic, trauma informed, culturally competent, fiscally responsible approach, designed to meet the statutory mandates of the respective program offices.</a:t>
            </a:r>
            <a:endParaRPr lang="en-US" sz="3200"/>
          </a:p>
        </p:txBody>
      </p:sp>
      <p:sp>
        <p:nvSpPr>
          <p:cNvPr id="5" name="Title 1">
            <a:extLst>
              <a:ext uri="{FF2B5EF4-FFF2-40B4-BE49-F238E27FC236}">
                <a16:creationId xmlns:a16="http://schemas.microsoft.com/office/drawing/2014/main" id="{2149433A-C697-4CC5-B5B0-99354CD20912}"/>
              </a:ext>
            </a:extLst>
          </p:cNvPr>
          <p:cNvSpPr>
            <a:spLocks noGrp="1"/>
          </p:cNvSpPr>
          <p:nvPr>
            <p:ph type="title"/>
          </p:nvPr>
        </p:nvSpPr>
        <p:spPr>
          <a:xfrm>
            <a:off x="1676400" y="324588"/>
            <a:ext cx="9144000" cy="1143000"/>
          </a:xfrm>
        </p:spPr>
        <p:txBody>
          <a:bodyPr>
            <a:normAutofit/>
          </a:bodyPr>
          <a:lstStyle/>
          <a:p>
            <a:r>
              <a:rPr lang="en-US" sz="3600" b="1">
                <a:ln w="10541" cmpd="sng">
                  <a:solidFill>
                    <a:prstClr val="white"/>
                  </a:solidFill>
                  <a:prstDash val="solid"/>
                </a:ln>
                <a:solidFill>
                  <a:schemeClr val="accent3">
                    <a:lumMod val="75000"/>
                  </a:schemeClr>
                </a:solidFill>
                <a:effectLst/>
              </a:rPr>
              <a:t>Human Services Mission Statement</a:t>
            </a:r>
          </a:p>
        </p:txBody>
      </p:sp>
    </p:spTree>
    <p:extLst>
      <p:ext uri="{BB962C8B-B14F-4D97-AF65-F5344CB8AC3E}">
        <p14:creationId xmlns:p14="http://schemas.microsoft.com/office/powerpoint/2010/main" val="226178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9F0892-9C36-4F8F-A3D4-0257388D8122}"/>
              </a:ext>
            </a:extLst>
          </p:cNvPr>
          <p:cNvSpPr txBox="1">
            <a:spLocks/>
          </p:cNvSpPr>
          <p:nvPr/>
        </p:nvSpPr>
        <p:spPr bwMode="auto">
          <a:xfrm>
            <a:off x="948262" y="679368"/>
            <a:ext cx="9829800" cy="49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US" sz="7200" b="1" kern="0">
                <a:ln w="10541" cmpd="sng">
                  <a:solidFill>
                    <a:prstClr val="white"/>
                  </a:solidFill>
                  <a:prstDash val="solid"/>
                </a:ln>
                <a:solidFill>
                  <a:schemeClr val="accent3">
                    <a:lumMod val="75000"/>
                  </a:schemeClr>
                </a:solidFill>
                <a:effectLst/>
              </a:rPr>
              <a:t>Fiscal</a:t>
            </a:r>
            <a:r>
              <a:rPr lang="en-US" sz="7200" kern="0">
                <a:solidFill>
                  <a:schemeClr val="accent3">
                    <a:lumMod val="75000"/>
                  </a:schemeClr>
                </a:solidFill>
              </a:rPr>
              <a:t> </a:t>
            </a:r>
            <a:r>
              <a:rPr lang="en-US" sz="7200" b="1" kern="0">
                <a:ln w="10541" cmpd="sng">
                  <a:solidFill>
                    <a:prstClr val="white"/>
                  </a:solidFill>
                  <a:prstDash val="solid"/>
                </a:ln>
                <a:solidFill>
                  <a:schemeClr val="accent3">
                    <a:lumMod val="75000"/>
                  </a:schemeClr>
                </a:solidFill>
                <a:effectLst/>
              </a:rPr>
              <a:t>Year</a:t>
            </a:r>
            <a:endParaRPr lang="en-US">
              <a:solidFill>
                <a:schemeClr val="accent3">
                  <a:lumMod val="75000"/>
                </a:schemeClr>
              </a:solidFill>
            </a:endParaRPr>
          </a:p>
          <a:p>
            <a:r>
              <a:rPr lang="en-US" sz="7200" b="1" kern="0">
                <a:ln w="10541" cmpd="sng">
                  <a:solidFill>
                    <a:prstClr val="white"/>
                  </a:solidFill>
                  <a:prstDash val="solid"/>
                </a:ln>
                <a:solidFill>
                  <a:schemeClr val="accent3">
                    <a:lumMod val="75000"/>
                  </a:schemeClr>
                </a:solidFill>
                <a:effectLst/>
              </a:rPr>
              <a:t>2024/2025</a:t>
            </a:r>
            <a:endParaRPr lang="en-US"/>
          </a:p>
          <a:p>
            <a:r>
              <a:rPr lang="en-US" sz="7200" b="1" kern="0">
                <a:ln w="10541" cmpd="sng">
                  <a:solidFill>
                    <a:prstClr val="white"/>
                  </a:solidFill>
                  <a:prstDash val="solid"/>
                </a:ln>
                <a:solidFill>
                  <a:schemeClr val="accent3">
                    <a:lumMod val="75000"/>
                  </a:schemeClr>
                </a:solidFill>
                <a:effectLst/>
              </a:rPr>
              <a:t> Accomplishments</a:t>
            </a:r>
          </a:p>
          <a:p>
            <a:r>
              <a:rPr lang="en-US" sz="7200" b="1" kern="0">
                <a:ln w="10541" cmpd="sng">
                  <a:solidFill>
                    <a:prstClr val="white"/>
                  </a:solidFill>
                  <a:prstDash val="solid"/>
                </a:ln>
                <a:solidFill>
                  <a:schemeClr val="accent3">
                    <a:lumMod val="75000"/>
                  </a:schemeClr>
                </a:solidFill>
                <a:effectLst/>
              </a:rPr>
              <a:t>2025/2026 Goals</a:t>
            </a:r>
          </a:p>
        </p:txBody>
      </p:sp>
    </p:spTree>
    <p:extLst>
      <p:ext uri="{BB962C8B-B14F-4D97-AF65-F5344CB8AC3E}">
        <p14:creationId xmlns:p14="http://schemas.microsoft.com/office/powerpoint/2010/main" val="361285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1" name="Straight Connector 20">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D38112D-D682-48E4-B76B-5BC7B653EE52}"/>
              </a:ext>
            </a:extLst>
          </p:cNvPr>
          <p:cNvSpPr>
            <a:spLocks noGrp="1"/>
          </p:cNvSpPr>
          <p:nvPr>
            <p:ph type="title"/>
          </p:nvPr>
        </p:nvSpPr>
        <p:spPr>
          <a:xfrm>
            <a:off x="652481" y="1382486"/>
            <a:ext cx="3547581" cy="4093028"/>
          </a:xfrm>
        </p:spPr>
        <p:txBody>
          <a:bodyPr anchor="ctr">
            <a:normAutofit/>
          </a:bodyPr>
          <a:lstStyle/>
          <a:p>
            <a:r>
              <a:rPr lang="en-US" sz="3100" b="1">
                <a:ln w="10541" cmpd="sng">
                  <a:solidFill>
                    <a:prstClr val="white"/>
                  </a:solidFill>
                  <a:prstDash val="solid"/>
                </a:ln>
                <a:solidFill>
                  <a:schemeClr val="accent1">
                    <a:lumMod val="75000"/>
                  </a:schemeClr>
                </a:solidFill>
                <a:effectLst/>
              </a:rPr>
              <a:t>Human Services Administration Accomplishments</a:t>
            </a:r>
          </a:p>
        </p:txBody>
      </p:sp>
      <p:sp>
        <p:nvSpPr>
          <p:cNvPr id="31" name="Rectangle 30">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05141795-DD33-C33B-261F-35244782D41F}"/>
              </a:ext>
            </a:extLst>
          </p:cNvPr>
          <p:cNvGraphicFramePr>
            <a:graphicFrameLocks noGrp="1"/>
          </p:cNvGraphicFramePr>
          <p:nvPr>
            <p:ph idx="1"/>
            <p:extLst>
              <p:ext uri="{D42A27DB-BD31-4B8C-83A1-F6EECF244321}">
                <p14:modId xmlns:p14="http://schemas.microsoft.com/office/powerpoint/2010/main" val="2356981048"/>
              </p:ext>
            </p:extLst>
          </p:nvPr>
        </p:nvGraphicFramePr>
        <p:xfrm>
          <a:off x="4834046" y="66613"/>
          <a:ext cx="6692814" cy="6261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546575"/>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17406D"/>
      </a:dk2>
      <a:lt2>
        <a:srgbClr val="DBEFF9"/>
      </a:lt2>
      <a:accent1>
        <a:srgbClr val="0F6FC6"/>
      </a:accent1>
      <a:accent2>
        <a:srgbClr val="009DD9"/>
      </a:accent2>
      <a:accent3>
        <a:srgbClr val="B76C00"/>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0ba7777-3776-495c-9963-661b126af65e"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0199E7EF19764099135B8369A24A01" ma:contentTypeVersion="19" ma:contentTypeDescription="Create a new document." ma:contentTypeScope="" ma:versionID="438b5ab3d246ce2f7ddf3338441de44f">
  <xsd:schema xmlns:xsd="http://www.w3.org/2001/XMLSchema" xmlns:xs="http://www.w3.org/2001/XMLSchema" xmlns:p="http://schemas.microsoft.com/office/2006/metadata/properties" xmlns:ns1="http://schemas.microsoft.com/sharepoint/v3" xmlns:ns3="10ba7777-3776-495c-9963-661b126af65e" xmlns:ns4="2aab7bcd-b437-41b0-9fa6-aab59f05f85a" targetNamespace="http://schemas.microsoft.com/office/2006/metadata/properties" ma:root="true" ma:fieldsID="f2da4a022d92c52a85984ab7f451cb4d" ns1:_="" ns3:_="" ns4:_="">
    <xsd:import namespace="http://schemas.microsoft.com/sharepoint/v3"/>
    <xsd:import namespace="10ba7777-3776-495c-9963-661b126af65e"/>
    <xsd:import namespace="2aab7bcd-b437-41b0-9fa6-aab59f05f8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ba7777-3776-495c-9963-661b126af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ab7bcd-b437-41b0-9fa6-aab59f05f85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4F9188-45E1-4DA3-937E-18A5C165E578}">
  <ds:schemaRefs>
    <ds:schemaRef ds:uri="http://schemas.microsoft.com/sharepoint/v3"/>
    <ds:schemaRef ds:uri="10ba7777-3776-495c-9963-661b126af65e"/>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aab7bcd-b437-41b0-9fa6-aab59f05f85a"/>
    <ds:schemaRef ds:uri="http://www.w3.org/XML/1998/namespace"/>
  </ds:schemaRefs>
</ds:datastoreItem>
</file>

<file path=customXml/itemProps2.xml><?xml version="1.0" encoding="utf-8"?>
<ds:datastoreItem xmlns:ds="http://schemas.openxmlformats.org/officeDocument/2006/customXml" ds:itemID="{19707742-30CE-4440-A1C0-670EC3FE2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ba7777-3776-495c-9963-661b126af65e"/>
    <ds:schemaRef ds:uri="2aab7bcd-b437-41b0-9fa6-aab59f05f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B77AEE-F20F-4E0C-8C5B-C6D8272A61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1570</TotalTime>
  <Words>3443</Words>
  <Application>Microsoft Office PowerPoint</Application>
  <PresentationFormat>Widescreen</PresentationFormat>
  <Paragraphs>307</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Amasis MT Pro Black</vt:lpstr>
      <vt:lpstr>Arial</vt:lpstr>
      <vt:lpstr>Calibri</vt:lpstr>
      <vt:lpstr>Century Gothic</vt:lpstr>
      <vt:lpstr>Symbol</vt:lpstr>
      <vt:lpstr>Trebuchet MS</vt:lpstr>
      <vt:lpstr>Wingdings 3</vt:lpstr>
      <vt:lpstr>Facet</vt:lpstr>
      <vt:lpstr>PowerPoint Presentation</vt:lpstr>
      <vt:lpstr>PowerPoint Presentation</vt:lpstr>
      <vt:lpstr>Human Services Block Grant</vt:lpstr>
      <vt:lpstr>Planning Team</vt:lpstr>
      <vt:lpstr>Stakeholders</vt:lpstr>
      <vt:lpstr>Department of Human Services – Looking Back</vt:lpstr>
      <vt:lpstr>Human Services Mission Statement</vt:lpstr>
      <vt:lpstr>PowerPoint Presentation</vt:lpstr>
      <vt:lpstr>Human Services Administration Accomplishments</vt:lpstr>
      <vt:lpstr>Human Services Administration Goals and Initiatives</vt:lpstr>
      <vt:lpstr>PowerPoint Presentation</vt:lpstr>
      <vt:lpstr>Adult and Family Services Accomplishments</vt:lpstr>
      <vt:lpstr>Adult and Family Services Goals and Initiatives</vt:lpstr>
      <vt:lpstr>PowerPoint Presentation</vt:lpstr>
      <vt:lpstr>Drug and Alcohol Accomplishments </vt:lpstr>
      <vt:lpstr>Drug and Alcohol Accomplishments </vt:lpstr>
      <vt:lpstr>Drug and Alcohol Accomplishments </vt:lpstr>
      <vt:lpstr>Drug and Alcohol  A Look into FY 25/26: Goal Planning and Objectives</vt:lpstr>
      <vt:lpstr>PowerPoint Presentation</vt:lpstr>
      <vt:lpstr>Intellectual and Developmental Disabilities Accomplishments</vt:lpstr>
      <vt:lpstr> Intellectual and Developmental Disabilities Accomplishments</vt:lpstr>
      <vt:lpstr>Intellectual and Developmental Disabilities  Goals and Initiatives</vt:lpstr>
      <vt:lpstr>PowerPoint Presentation</vt:lpstr>
      <vt:lpstr> Mental Health Accomplishments</vt:lpstr>
      <vt:lpstr> Mental Health Accomplishments</vt:lpstr>
      <vt:lpstr> Mental Health Accomplishments</vt:lpstr>
      <vt:lpstr>Mental Health Goals and Initiatives</vt:lpstr>
      <vt:lpstr>PowerPoint Presentation</vt:lpstr>
      <vt:lpstr>Fiscal Impact – Total Funds</vt:lpstr>
      <vt:lpstr>Fiscal Impact</vt:lpstr>
      <vt:lpstr>PowerPoint Presentation</vt:lpstr>
      <vt:lpstr>PowerPoint Presentation</vt:lpstr>
    </vt:vector>
  </TitlesOfParts>
  <Company>Delaware County 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Garrison, Sandra</dc:creator>
  <cp:lastModifiedBy>Smith-Pettey, Charlene</cp:lastModifiedBy>
  <cp:revision>10</cp:revision>
  <cp:lastPrinted>2025-07-15T16:26:28Z</cp:lastPrinted>
  <dcterms:created xsi:type="dcterms:W3CDTF">2012-10-04T15:31:44Z</dcterms:created>
  <dcterms:modified xsi:type="dcterms:W3CDTF">2025-08-08T20:53:39Z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0x010100EF0199E7EF19764099135B8369A24A01</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GUID">
    <vt:lpwstr>0a1cf194-67c2-4b49-b089-00093eb4b062</vt:lpwstr>
  </property>
  <property fmtid="{D5CDD505-2E9C-101B-9397-08002B2CF9AE}" pid="9" name="xd_Signature">
    <vt:bool>false</vt:bool>
  </property>
</Properties>
</file>